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2"/>
  </p:notesMasterIdLst>
  <p:sldIdLst>
    <p:sldId id="257" r:id="rId5"/>
    <p:sldId id="284" r:id="rId6"/>
    <p:sldId id="288" r:id="rId7"/>
    <p:sldId id="289" r:id="rId8"/>
    <p:sldId id="291" r:id="rId9"/>
    <p:sldId id="292" r:id="rId10"/>
    <p:sldId id="293" r:id="rId11"/>
  </p:sldIdLst>
  <p:sldSz cx="12192000" cy="6858000"/>
  <p:notesSz cx="6858000" cy="9144000"/>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B3E2"/>
    <a:srgbClr val="F6F6FF"/>
    <a:srgbClr val="E6E6E6"/>
    <a:srgbClr val="B5DD1A"/>
    <a:srgbClr val="006FBA"/>
    <a:srgbClr val="00AF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460" autoAdjust="0"/>
    <p:restoredTop sz="94660"/>
  </p:normalViewPr>
  <p:slideViewPr>
    <p:cSldViewPr snapToGrid="0">
      <p:cViewPr>
        <p:scale>
          <a:sx n="90" d="100"/>
          <a:sy n="90" d="100"/>
        </p:scale>
        <p:origin x="197"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arnas-Medium"/>
              </a:defRPr>
            </a:lvl1pPr>
          </a:lstStyle>
          <a:p>
            <a:endParaRPr lang="lt-LT"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Carnas-Medium"/>
              </a:defRPr>
            </a:lvl1pPr>
          </a:lstStyle>
          <a:p>
            <a:fld id="{68554DAC-6EF0-485C-A6C6-39CB7FC28070}" type="datetimeFigureOut">
              <a:rPr lang="lt-LT" smtClean="0"/>
              <a:pPr/>
              <a:t>2023-08-11</a:t>
            </a:fld>
            <a:endParaRPr lang="lt-LT"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t-LT"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lt-LT"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Carnas-Medium"/>
              </a:defRPr>
            </a:lvl1pPr>
          </a:lstStyle>
          <a:p>
            <a:endParaRPr lang="lt-LT"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Carnas-Medium"/>
              </a:defRPr>
            </a:lvl1pPr>
          </a:lstStyle>
          <a:p>
            <a:fld id="{365AD71A-3AD3-426B-8752-A11AEC44B2F3}" type="slidenum">
              <a:rPr lang="lt-LT" smtClean="0"/>
              <a:pPr/>
              <a:t>‹#›</a:t>
            </a:fld>
            <a:endParaRPr lang="lt-LT" dirty="0"/>
          </a:p>
        </p:txBody>
      </p:sp>
    </p:spTree>
    <p:extLst>
      <p:ext uri="{BB962C8B-B14F-4D97-AF65-F5344CB8AC3E}">
        <p14:creationId xmlns:p14="http://schemas.microsoft.com/office/powerpoint/2010/main" val="26492688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Carnas-Medium"/>
        <a:ea typeface="+mn-ea"/>
        <a:cs typeface="+mn-cs"/>
      </a:defRPr>
    </a:lvl1pPr>
    <a:lvl2pPr marL="457200" algn="l" defTabSz="914400" rtl="0" eaLnBrk="1" latinLnBrk="0" hangingPunct="1">
      <a:defRPr sz="1200" kern="1200">
        <a:solidFill>
          <a:schemeClr val="tx1"/>
        </a:solidFill>
        <a:latin typeface="Carnas-Medium"/>
        <a:ea typeface="+mn-ea"/>
        <a:cs typeface="+mn-cs"/>
      </a:defRPr>
    </a:lvl2pPr>
    <a:lvl3pPr marL="914400" algn="l" defTabSz="914400" rtl="0" eaLnBrk="1" latinLnBrk="0" hangingPunct="1">
      <a:defRPr sz="1200" kern="1200">
        <a:solidFill>
          <a:schemeClr val="tx1"/>
        </a:solidFill>
        <a:latin typeface="Carnas-Medium"/>
        <a:ea typeface="+mn-ea"/>
        <a:cs typeface="+mn-cs"/>
      </a:defRPr>
    </a:lvl3pPr>
    <a:lvl4pPr marL="1371600" algn="l" defTabSz="914400" rtl="0" eaLnBrk="1" latinLnBrk="0" hangingPunct="1">
      <a:defRPr sz="1200" kern="1200">
        <a:solidFill>
          <a:schemeClr val="tx1"/>
        </a:solidFill>
        <a:latin typeface="Carnas-Medium"/>
        <a:ea typeface="+mn-ea"/>
        <a:cs typeface="+mn-cs"/>
      </a:defRPr>
    </a:lvl4pPr>
    <a:lvl5pPr marL="1828800" algn="l" defTabSz="914400" rtl="0" eaLnBrk="1" latinLnBrk="0" hangingPunct="1">
      <a:defRPr sz="1200" kern="1200">
        <a:solidFill>
          <a:schemeClr val="tx1"/>
        </a:solidFill>
        <a:latin typeface="Carnas-Medium"/>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17B3E2"/>
        </a:solidFill>
        <a:effectLst/>
      </p:bgPr>
    </p:bg>
    <p:spTree>
      <p:nvGrpSpPr>
        <p:cNvPr id="1" name=""/>
        <p:cNvGrpSpPr/>
        <p:nvPr/>
      </p:nvGrpSpPr>
      <p:grpSpPr>
        <a:xfrm>
          <a:off x="0" y="0"/>
          <a:ext cx="0" cy="0"/>
          <a:chOff x="0" y="0"/>
          <a:chExt cx="0" cy="0"/>
        </a:xfrm>
      </p:grpSpPr>
      <p:pic>
        <p:nvPicPr>
          <p:cNvPr id="7" name="Picture 6" descr="Shape&#10;&#10;Description automatically generated with medium confidence">
            <a:extLst>
              <a:ext uri="{FF2B5EF4-FFF2-40B4-BE49-F238E27FC236}">
                <a16:creationId xmlns:a16="http://schemas.microsoft.com/office/drawing/2014/main" id="{346B44A9-AC8B-4ABF-B296-E906F5C20E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872800"/>
            <a:ext cx="12192000" cy="2012950"/>
          </a:xfrm>
          <a:prstGeom prst="rect">
            <a:avLst/>
          </a:prstGeom>
        </p:spPr>
      </p:pic>
      <p:sp>
        <p:nvSpPr>
          <p:cNvPr id="3" name="Slide Number Placeholder 5">
            <a:extLst>
              <a:ext uri="{FF2B5EF4-FFF2-40B4-BE49-F238E27FC236}">
                <a16:creationId xmlns:a16="http://schemas.microsoft.com/office/drawing/2014/main" id="{1907E7A3-B048-4481-BEFC-13F244F8F252}"/>
              </a:ext>
            </a:extLst>
          </p:cNvPr>
          <p:cNvSpPr>
            <a:spLocks noGrp="1"/>
          </p:cNvSpPr>
          <p:nvPr>
            <p:ph type="sldNum" sz="quarter" idx="12"/>
          </p:nvPr>
        </p:nvSpPr>
        <p:spPr>
          <a:xfrm>
            <a:off x="11799126" y="0"/>
            <a:ext cx="392874" cy="365125"/>
          </a:xfrm>
          <a:solidFill>
            <a:schemeClr val="bg1"/>
          </a:solidFill>
        </p:spPr>
        <p:txBody>
          <a:bodyPr/>
          <a:lstStyle>
            <a:lvl1pPr algn="ctr">
              <a:defRPr b="1">
                <a:solidFill>
                  <a:srgbClr val="17B3E2"/>
                </a:solidFill>
              </a:defRPr>
            </a:lvl1pPr>
          </a:lstStyle>
          <a:p>
            <a:fld id="{58FF640A-836C-497D-BED0-F0028F3EA592}" type="slidenum">
              <a:rPr lang="lt-LT" smtClean="0"/>
              <a:pPr/>
              <a:t>‹#›</a:t>
            </a:fld>
            <a:endParaRPr lang="lt-LT" dirty="0"/>
          </a:p>
        </p:txBody>
      </p:sp>
    </p:spTree>
    <p:extLst>
      <p:ext uri="{BB962C8B-B14F-4D97-AF65-F5344CB8AC3E}">
        <p14:creationId xmlns:p14="http://schemas.microsoft.com/office/powerpoint/2010/main" val="37099209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714E9-6321-40FE-8424-AF6AB7C31CA1}"/>
              </a:ext>
            </a:extLst>
          </p:cNvPr>
          <p:cNvSpPr>
            <a:spLocks noGrp="1"/>
          </p:cNvSpPr>
          <p:nvPr>
            <p:ph type="title"/>
          </p:nvPr>
        </p:nvSpPr>
        <p:spPr/>
        <p:txBody>
          <a:bodyPr/>
          <a:lstStyle/>
          <a:p>
            <a:r>
              <a:rPr lang="en-US"/>
              <a:t>Click to edit Master title style</a:t>
            </a:r>
            <a:endParaRPr lang="lt-LT"/>
          </a:p>
        </p:txBody>
      </p:sp>
      <p:sp>
        <p:nvSpPr>
          <p:cNvPr id="3" name="Vertical Text Placeholder 2">
            <a:extLst>
              <a:ext uri="{FF2B5EF4-FFF2-40B4-BE49-F238E27FC236}">
                <a16:creationId xmlns:a16="http://schemas.microsoft.com/office/drawing/2014/main" id="{2CEE33B1-20AD-46B4-B344-1180DDF1BAA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Date Placeholder 3">
            <a:extLst>
              <a:ext uri="{FF2B5EF4-FFF2-40B4-BE49-F238E27FC236}">
                <a16:creationId xmlns:a16="http://schemas.microsoft.com/office/drawing/2014/main" id="{388DCEA3-1B18-412C-BDFA-74C7156B5000}"/>
              </a:ext>
            </a:extLst>
          </p:cNvPr>
          <p:cNvSpPr>
            <a:spLocks noGrp="1"/>
          </p:cNvSpPr>
          <p:nvPr>
            <p:ph type="dt" sz="half" idx="10"/>
          </p:nvPr>
        </p:nvSpPr>
        <p:spPr/>
        <p:txBody>
          <a:bodyPr/>
          <a:lstStyle/>
          <a:p>
            <a:endParaRPr lang="lt-LT"/>
          </a:p>
        </p:txBody>
      </p:sp>
      <p:sp>
        <p:nvSpPr>
          <p:cNvPr id="5" name="Footer Placeholder 4">
            <a:extLst>
              <a:ext uri="{FF2B5EF4-FFF2-40B4-BE49-F238E27FC236}">
                <a16:creationId xmlns:a16="http://schemas.microsoft.com/office/drawing/2014/main" id="{0E392CDC-5EF2-4A9A-B34E-F900986B8CA3}"/>
              </a:ext>
            </a:extLst>
          </p:cNvPr>
          <p:cNvSpPr>
            <a:spLocks noGrp="1"/>
          </p:cNvSpPr>
          <p:nvPr>
            <p:ph type="ftr" sz="quarter" idx="11"/>
          </p:nvPr>
        </p:nvSpPr>
        <p:spPr/>
        <p:txBody>
          <a:bodyPr/>
          <a:lstStyle/>
          <a:p>
            <a:endParaRPr lang="lt-LT"/>
          </a:p>
        </p:txBody>
      </p:sp>
      <p:sp>
        <p:nvSpPr>
          <p:cNvPr id="6" name="Slide Number Placeholder 5">
            <a:extLst>
              <a:ext uri="{FF2B5EF4-FFF2-40B4-BE49-F238E27FC236}">
                <a16:creationId xmlns:a16="http://schemas.microsoft.com/office/drawing/2014/main" id="{B4FA0D0E-7F53-4436-BAE2-14FB42B8E8EB}"/>
              </a:ext>
            </a:extLst>
          </p:cNvPr>
          <p:cNvSpPr>
            <a:spLocks noGrp="1"/>
          </p:cNvSpPr>
          <p:nvPr>
            <p:ph type="sldNum" sz="quarter" idx="12"/>
          </p:nvPr>
        </p:nvSpPr>
        <p:spPr/>
        <p:txBody>
          <a:bodyPr/>
          <a:lstStyle/>
          <a:p>
            <a:fld id="{58FF640A-836C-497D-BED0-F0028F3EA592}" type="slidenum">
              <a:rPr lang="lt-LT" smtClean="0"/>
              <a:t>‹#›</a:t>
            </a:fld>
            <a:endParaRPr lang="lt-LT"/>
          </a:p>
        </p:txBody>
      </p:sp>
    </p:spTree>
    <p:extLst>
      <p:ext uri="{BB962C8B-B14F-4D97-AF65-F5344CB8AC3E}">
        <p14:creationId xmlns:p14="http://schemas.microsoft.com/office/powerpoint/2010/main" val="23810629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1472188-AC0C-4360-BED9-9EB78E09A1F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lt-LT"/>
          </a:p>
        </p:txBody>
      </p:sp>
      <p:sp>
        <p:nvSpPr>
          <p:cNvPr id="3" name="Vertical Text Placeholder 2">
            <a:extLst>
              <a:ext uri="{FF2B5EF4-FFF2-40B4-BE49-F238E27FC236}">
                <a16:creationId xmlns:a16="http://schemas.microsoft.com/office/drawing/2014/main" id="{DF8CA7F0-2573-41A0-A35F-51BB5934736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Date Placeholder 3">
            <a:extLst>
              <a:ext uri="{FF2B5EF4-FFF2-40B4-BE49-F238E27FC236}">
                <a16:creationId xmlns:a16="http://schemas.microsoft.com/office/drawing/2014/main" id="{1E1D1704-F4BD-4DFA-9E5C-F8C849A9C69B}"/>
              </a:ext>
            </a:extLst>
          </p:cNvPr>
          <p:cNvSpPr>
            <a:spLocks noGrp="1"/>
          </p:cNvSpPr>
          <p:nvPr>
            <p:ph type="dt" sz="half" idx="10"/>
          </p:nvPr>
        </p:nvSpPr>
        <p:spPr/>
        <p:txBody>
          <a:bodyPr/>
          <a:lstStyle/>
          <a:p>
            <a:endParaRPr lang="lt-LT"/>
          </a:p>
        </p:txBody>
      </p:sp>
      <p:sp>
        <p:nvSpPr>
          <p:cNvPr id="5" name="Footer Placeholder 4">
            <a:extLst>
              <a:ext uri="{FF2B5EF4-FFF2-40B4-BE49-F238E27FC236}">
                <a16:creationId xmlns:a16="http://schemas.microsoft.com/office/drawing/2014/main" id="{406731D6-FAE2-40E8-A02A-31F6EF3A0443}"/>
              </a:ext>
            </a:extLst>
          </p:cNvPr>
          <p:cNvSpPr>
            <a:spLocks noGrp="1"/>
          </p:cNvSpPr>
          <p:nvPr>
            <p:ph type="ftr" sz="quarter" idx="11"/>
          </p:nvPr>
        </p:nvSpPr>
        <p:spPr/>
        <p:txBody>
          <a:bodyPr/>
          <a:lstStyle/>
          <a:p>
            <a:endParaRPr lang="lt-LT"/>
          </a:p>
        </p:txBody>
      </p:sp>
      <p:sp>
        <p:nvSpPr>
          <p:cNvPr id="6" name="Slide Number Placeholder 5">
            <a:extLst>
              <a:ext uri="{FF2B5EF4-FFF2-40B4-BE49-F238E27FC236}">
                <a16:creationId xmlns:a16="http://schemas.microsoft.com/office/drawing/2014/main" id="{52757B39-1CF0-405C-A8DF-25420CB28695}"/>
              </a:ext>
            </a:extLst>
          </p:cNvPr>
          <p:cNvSpPr>
            <a:spLocks noGrp="1"/>
          </p:cNvSpPr>
          <p:nvPr>
            <p:ph type="sldNum" sz="quarter" idx="12"/>
          </p:nvPr>
        </p:nvSpPr>
        <p:spPr/>
        <p:txBody>
          <a:bodyPr/>
          <a:lstStyle/>
          <a:p>
            <a:fld id="{58FF640A-836C-497D-BED0-F0028F3EA592}" type="slidenum">
              <a:rPr lang="lt-LT" smtClean="0"/>
              <a:t>‹#›</a:t>
            </a:fld>
            <a:endParaRPr lang="lt-LT"/>
          </a:p>
        </p:txBody>
      </p:sp>
    </p:spTree>
    <p:extLst>
      <p:ext uri="{BB962C8B-B14F-4D97-AF65-F5344CB8AC3E}">
        <p14:creationId xmlns:p14="http://schemas.microsoft.com/office/powerpoint/2010/main" val="10811315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F6F6FF"/>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81CFFF0-7E01-4BD7-B042-6B1CF2E1032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846794"/>
            <a:ext cx="12192000" cy="2012950"/>
          </a:xfrm>
          <a:prstGeom prst="rect">
            <a:avLst/>
          </a:prstGeom>
        </p:spPr>
      </p:pic>
      <p:pic>
        <p:nvPicPr>
          <p:cNvPr id="7" name="Picture 6" descr="Shape&#10;&#10;Description automatically generated with medium confidence">
            <a:extLst>
              <a:ext uri="{FF2B5EF4-FFF2-40B4-BE49-F238E27FC236}">
                <a16:creationId xmlns:a16="http://schemas.microsoft.com/office/drawing/2014/main" id="{E5B3B172-8D80-4E9C-87F0-7E853E57456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872800"/>
            <a:ext cx="12192000" cy="2012950"/>
          </a:xfrm>
          <a:prstGeom prst="rect">
            <a:avLst/>
          </a:prstGeom>
        </p:spPr>
      </p:pic>
      <p:sp>
        <p:nvSpPr>
          <p:cNvPr id="4" name="Slide Number Placeholder 5">
            <a:extLst>
              <a:ext uri="{FF2B5EF4-FFF2-40B4-BE49-F238E27FC236}">
                <a16:creationId xmlns:a16="http://schemas.microsoft.com/office/drawing/2014/main" id="{A0041BC5-243F-4F96-BE87-5E09D98585DC}"/>
              </a:ext>
            </a:extLst>
          </p:cNvPr>
          <p:cNvSpPr>
            <a:spLocks noGrp="1"/>
          </p:cNvSpPr>
          <p:nvPr>
            <p:ph type="sldNum" sz="quarter" idx="12"/>
          </p:nvPr>
        </p:nvSpPr>
        <p:spPr>
          <a:xfrm>
            <a:off x="11799126" y="0"/>
            <a:ext cx="392874" cy="365125"/>
          </a:xfrm>
          <a:solidFill>
            <a:schemeClr val="bg1"/>
          </a:solidFill>
        </p:spPr>
        <p:txBody>
          <a:bodyPr/>
          <a:lstStyle>
            <a:lvl1pPr algn="ctr">
              <a:defRPr b="1">
                <a:solidFill>
                  <a:srgbClr val="17B3E2"/>
                </a:solidFill>
              </a:defRPr>
            </a:lvl1pPr>
          </a:lstStyle>
          <a:p>
            <a:fld id="{58FF640A-836C-497D-BED0-F0028F3EA592}" type="slidenum">
              <a:rPr lang="lt-LT" smtClean="0"/>
              <a:pPr/>
              <a:t>‹#›</a:t>
            </a:fld>
            <a:endParaRPr lang="lt-LT" dirty="0"/>
          </a:p>
        </p:txBody>
      </p:sp>
    </p:spTree>
    <p:extLst>
      <p:ext uri="{BB962C8B-B14F-4D97-AF65-F5344CB8AC3E}">
        <p14:creationId xmlns:p14="http://schemas.microsoft.com/office/powerpoint/2010/main" val="1628517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EB704-E8C9-4F3C-BC7B-030F369F5A7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lt-LT"/>
          </a:p>
        </p:txBody>
      </p:sp>
      <p:sp>
        <p:nvSpPr>
          <p:cNvPr id="3" name="Text Placeholder 2">
            <a:extLst>
              <a:ext uri="{FF2B5EF4-FFF2-40B4-BE49-F238E27FC236}">
                <a16:creationId xmlns:a16="http://schemas.microsoft.com/office/drawing/2014/main" id="{D8B9C117-1562-4E86-AAA2-1615FC86BF1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E317CBC-F706-43CE-BB83-E792D3664683}"/>
              </a:ext>
            </a:extLst>
          </p:cNvPr>
          <p:cNvSpPr>
            <a:spLocks noGrp="1"/>
          </p:cNvSpPr>
          <p:nvPr>
            <p:ph type="dt" sz="half" idx="10"/>
          </p:nvPr>
        </p:nvSpPr>
        <p:spPr/>
        <p:txBody>
          <a:bodyPr/>
          <a:lstStyle/>
          <a:p>
            <a:endParaRPr lang="lt-LT"/>
          </a:p>
        </p:txBody>
      </p:sp>
      <p:sp>
        <p:nvSpPr>
          <p:cNvPr id="5" name="Footer Placeholder 4">
            <a:extLst>
              <a:ext uri="{FF2B5EF4-FFF2-40B4-BE49-F238E27FC236}">
                <a16:creationId xmlns:a16="http://schemas.microsoft.com/office/drawing/2014/main" id="{EC503DE0-13BD-48F2-BB0D-826FC2D41046}"/>
              </a:ext>
            </a:extLst>
          </p:cNvPr>
          <p:cNvSpPr>
            <a:spLocks noGrp="1"/>
          </p:cNvSpPr>
          <p:nvPr>
            <p:ph type="ftr" sz="quarter" idx="11"/>
          </p:nvPr>
        </p:nvSpPr>
        <p:spPr/>
        <p:txBody>
          <a:bodyPr/>
          <a:lstStyle/>
          <a:p>
            <a:endParaRPr lang="lt-LT"/>
          </a:p>
        </p:txBody>
      </p:sp>
      <p:sp>
        <p:nvSpPr>
          <p:cNvPr id="6" name="Slide Number Placeholder 5">
            <a:extLst>
              <a:ext uri="{FF2B5EF4-FFF2-40B4-BE49-F238E27FC236}">
                <a16:creationId xmlns:a16="http://schemas.microsoft.com/office/drawing/2014/main" id="{0E8E5314-504D-4226-A984-EA3FB90C5127}"/>
              </a:ext>
            </a:extLst>
          </p:cNvPr>
          <p:cNvSpPr>
            <a:spLocks noGrp="1"/>
          </p:cNvSpPr>
          <p:nvPr>
            <p:ph type="sldNum" sz="quarter" idx="12"/>
          </p:nvPr>
        </p:nvSpPr>
        <p:spPr>
          <a:xfrm>
            <a:off x="10960926" y="6356350"/>
            <a:ext cx="392874" cy="365125"/>
          </a:xfrm>
          <a:solidFill>
            <a:schemeClr val="bg1"/>
          </a:solidFill>
        </p:spPr>
        <p:txBody>
          <a:bodyPr/>
          <a:lstStyle>
            <a:lvl1pPr>
              <a:defRPr b="1">
                <a:solidFill>
                  <a:srgbClr val="17B3E2"/>
                </a:solidFill>
              </a:defRPr>
            </a:lvl1pPr>
          </a:lstStyle>
          <a:p>
            <a:fld id="{58FF640A-836C-497D-BED0-F0028F3EA592}" type="slidenum">
              <a:rPr lang="lt-LT" smtClean="0"/>
              <a:pPr/>
              <a:t>‹#›</a:t>
            </a:fld>
            <a:endParaRPr lang="lt-LT" dirty="0"/>
          </a:p>
        </p:txBody>
      </p:sp>
    </p:spTree>
    <p:extLst>
      <p:ext uri="{BB962C8B-B14F-4D97-AF65-F5344CB8AC3E}">
        <p14:creationId xmlns:p14="http://schemas.microsoft.com/office/powerpoint/2010/main" val="18478773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10A68-2C2B-41CD-9D1C-B15611E26BCC}"/>
              </a:ext>
            </a:extLst>
          </p:cNvPr>
          <p:cNvSpPr>
            <a:spLocks noGrp="1"/>
          </p:cNvSpPr>
          <p:nvPr>
            <p:ph type="title"/>
          </p:nvPr>
        </p:nvSpPr>
        <p:spPr/>
        <p:txBody>
          <a:bodyPr/>
          <a:lstStyle/>
          <a:p>
            <a:r>
              <a:rPr lang="en-US"/>
              <a:t>Click to edit Master title style</a:t>
            </a:r>
            <a:endParaRPr lang="lt-LT"/>
          </a:p>
        </p:txBody>
      </p:sp>
      <p:sp>
        <p:nvSpPr>
          <p:cNvPr id="3" name="Content Placeholder 2">
            <a:extLst>
              <a:ext uri="{FF2B5EF4-FFF2-40B4-BE49-F238E27FC236}">
                <a16:creationId xmlns:a16="http://schemas.microsoft.com/office/drawing/2014/main" id="{6AE2C926-6CC2-466D-AAB9-BC855848867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Content Placeholder 3">
            <a:extLst>
              <a:ext uri="{FF2B5EF4-FFF2-40B4-BE49-F238E27FC236}">
                <a16:creationId xmlns:a16="http://schemas.microsoft.com/office/drawing/2014/main" id="{76A90C22-553B-4786-B4DB-6917D142E53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5" name="Date Placeholder 4">
            <a:extLst>
              <a:ext uri="{FF2B5EF4-FFF2-40B4-BE49-F238E27FC236}">
                <a16:creationId xmlns:a16="http://schemas.microsoft.com/office/drawing/2014/main" id="{5649FE4B-FD54-446C-9197-CC3E5B83CA48}"/>
              </a:ext>
            </a:extLst>
          </p:cNvPr>
          <p:cNvSpPr>
            <a:spLocks noGrp="1"/>
          </p:cNvSpPr>
          <p:nvPr>
            <p:ph type="dt" sz="half" idx="10"/>
          </p:nvPr>
        </p:nvSpPr>
        <p:spPr/>
        <p:txBody>
          <a:bodyPr/>
          <a:lstStyle/>
          <a:p>
            <a:endParaRPr lang="lt-LT"/>
          </a:p>
        </p:txBody>
      </p:sp>
      <p:sp>
        <p:nvSpPr>
          <p:cNvPr id="6" name="Footer Placeholder 5">
            <a:extLst>
              <a:ext uri="{FF2B5EF4-FFF2-40B4-BE49-F238E27FC236}">
                <a16:creationId xmlns:a16="http://schemas.microsoft.com/office/drawing/2014/main" id="{469BCEBC-09F3-4AB6-BEF1-64C4690D6286}"/>
              </a:ext>
            </a:extLst>
          </p:cNvPr>
          <p:cNvSpPr>
            <a:spLocks noGrp="1"/>
          </p:cNvSpPr>
          <p:nvPr>
            <p:ph type="ftr" sz="quarter" idx="11"/>
          </p:nvPr>
        </p:nvSpPr>
        <p:spPr/>
        <p:txBody>
          <a:bodyPr/>
          <a:lstStyle/>
          <a:p>
            <a:endParaRPr lang="lt-LT"/>
          </a:p>
        </p:txBody>
      </p:sp>
      <p:sp>
        <p:nvSpPr>
          <p:cNvPr id="7" name="Slide Number Placeholder 6">
            <a:extLst>
              <a:ext uri="{FF2B5EF4-FFF2-40B4-BE49-F238E27FC236}">
                <a16:creationId xmlns:a16="http://schemas.microsoft.com/office/drawing/2014/main" id="{9B33BE24-0F9E-45B0-843F-779DE9478FC6}"/>
              </a:ext>
            </a:extLst>
          </p:cNvPr>
          <p:cNvSpPr>
            <a:spLocks noGrp="1"/>
          </p:cNvSpPr>
          <p:nvPr>
            <p:ph type="sldNum" sz="quarter" idx="12"/>
          </p:nvPr>
        </p:nvSpPr>
        <p:spPr/>
        <p:txBody>
          <a:bodyPr/>
          <a:lstStyle/>
          <a:p>
            <a:fld id="{58FF640A-836C-497D-BED0-F0028F3EA592}" type="slidenum">
              <a:rPr lang="lt-LT" smtClean="0"/>
              <a:t>‹#›</a:t>
            </a:fld>
            <a:endParaRPr lang="lt-LT"/>
          </a:p>
        </p:txBody>
      </p:sp>
    </p:spTree>
    <p:extLst>
      <p:ext uri="{BB962C8B-B14F-4D97-AF65-F5344CB8AC3E}">
        <p14:creationId xmlns:p14="http://schemas.microsoft.com/office/powerpoint/2010/main" val="7983818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C7EB0-63ED-46B0-B2F0-9490AC0DBCE0}"/>
              </a:ext>
            </a:extLst>
          </p:cNvPr>
          <p:cNvSpPr>
            <a:spLocks noGrp="1"/>
          </p:cNvSpPr>
          <p:nvPr>
            <p:ph type="title"/>
          </p:nvPr>
        </p:nvSpPr>
        <p:spPr>
          <a:xfrm>
            <a:off x="839788" y="365125"/>
            <a:ext cx="10515600" cy="1325563"/>
          </a:xfrm>
        </p:spPr>
        <p:txBody>
          <a:bodyPr/>
          <a:lstStyle/>
          <a:p>
            <a:r>
              <a:rPr lang="en-US"/>
              <a:t>Click to edit Master title style</a:t>
            </a:r>
            <a:endParaRPr lang="lt-LT"/>
          </a:p>
        </p:txBody>
      </p:sp>
      <p:sp>
        <p:nvSpPr>
          <p:cNvPr id="3" name="Text Placeholder 2">
            <a:extLst>
              <a:ext uri="{FF2B5EF4-FFF2-40B4-BE49-F238E27FC236}">
                <a16:creationId xmlns:a16="http://schemas.microsoft.com/office/drawing/2014/main" id="{E6A50E1E-4B87-4EB1-AA64-627479144C8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B1D7972-0D8B-47F6-81DE-7E2DABC2C1F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5" name="Text Placeholder 4">
            <a:extLst>
              <a:ext uri="{FF2B5EF4-FFF2-40B4-BE49-F238E27FC236}">
                <a16:creationId xmlns:a16="http://schemas.microsoft.com/office/drawing/2014/main" id="{DED1BE75-9363-43F5-9395-16E26EB2E5D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FAD0BD0-1FF2-4A27-8913-B25B36CF6ED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7" name="Date Placeholder 6">
            <a:extLst>
              <a:ext uri="{FF2B5EF4-FFF2-40B4-BE49-F238E27FC236}">
                <a16:creationId xmlns:a16="http://schemas.microsoft.com/office/drawing/2014/main" id="{FCFADE31-A921-4633-A53A-21CB279258C5}"/>
              </a:ext>
            </a:extLst>
          </p:cNvPr>
          <p:cNvSpPr>
            <a:spLocks noGrp="1"/>
          </p:cNvSpPr>
          <p:nvPr>
            <p:ph type="dt" sz="half" idx="10"/>
          </p:nvPr>
        </p:nvSpPr>
        <p:spPr/>
        <p:txBody>
          <a:bodyPr/>
          <a:lstStyle/>
          <a:p>
            <a:endParaRPr lang="lt-LT"/>
          </a:p>
        </p:txBody>
      </p:sp>
      <p:sp>
        <p:nvSpPr>
          <p:cNvPr id="8" name="Footer Placeholder 7">
            <a:extLst>
              <a:ext uri="{FF2B5EF4-FFF2-40B4-BE49-F238E27FC236}">
                <a16:creationId xmlns:a16="http://schemas.microsoft.com/office/drawing/2014/main" id="{31CA78E6-0548-4FA3-93BD-58741730594B}"/>
              </a:ext>
            </a:extLst>
          </p:cNvPr>
          <p:cNvSpPr>
            <a:spLocks noGrp="1"/>
          </p:cNvSpPr>
          <p:nvPr>
            <p:ph type="ftr" sz="quarter" idx="11"/>
          </p:nvPr>
        </p:nvSpPr>
        <p:spPr/>
        <p:txBody>
          <a:bodyPr/>
          <a:lstStyle/>
          <a:p>
            <a:endParaRPr lang="lt-LT"/>
          </a:p>
        </p:txBody>
      </p:sp>
      <p:sp>
        <p:nvSpPr>
          <p:cNvPr id="9" name="Slide Number Placeholder 8">
            <a:extLst>
              <a:ext uri="{FF2B5EF4-FFF2-40B4-BE49-F238E27FC236}">
                <a16:creationId xmlns:a16="http://schemas.microsoft.com/office/drawing/2014/main" id="{57B0315C-F38F-4FBE-8381-16AE0C154FD1}"/>
              </a:ext>
            </a:extLst>
          </p:cNvPr>
          <p:cNvSpPr>
            <a:spLocks noGrp="1"/>
          </p:cNvSpPr>
          <p:nvPr>
            <p:ph type="sldNum" sz="quarter" idx="12"/>
          </p:nvPr>
        </p:nvSpPr>
        <p:spPr/>
        <p:txBody>
          <a:bodyPr/>
          <a:lstStyle/>
          <a:p>
            <a:fld id="{58FF640A-836C-497D-BED0-F0028F3EA592}" type="slidenum">
              <a:rPr lang="lt-LT" smtClean="0"/>
              <a:t>‹#›</a:t>
            </a:fld>
            <a:endParaRPr lang="lt-LT"/>
          </a:p>
        </p:txBody>
      </p:sp>
    </p:spTree>
    <p:extLst>
      <p:ext uri="{BB962C8B-B14F-4D97-AF65-F5344CB8AC3E}">
        <p14:creationId xmlns:p14="http://schemas.microsoft.com/office/powerpoint/2010/main" val="28992909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4FB65-A57F-41C6-836F-8FD83A05D2D7}"/>
              </a:ext>
            </a:extLst>
          </p:cNvPr>
          <p:cNvSpPr>
            <a:spLocks noGrp="1"/>
          </p:cNvSpPr>
          <p:nvPr>
            <p:ph type="title"/>
          </p:nvPr>
        </p:nvSpPr>
        <p:spPr/>
        <p:txBody>
          <a:bodyPr/>
          <a:lstStyle/>
          <a:p>
            <a:r>
              <a:rPr lang="en-US"/>
              <a:t>Click to edit Master title style</a:t>
            </a:r>
            <a:endParaRPr lang="lt-LT"/>
          </a:p>
        </p:txBody>
      </p:sp>
      <p:sp>
        <p:nvSpPr>
          <p:cNvPr id="3" name="Date Placeholder 2">
            <a:extLst>
              <a:ext uri="{FF2B5EF4-FFF2-40B4-BE49-F238E27FC236}">
                <a16:creationId xmlns:a16="http://schemas.microsoft.com/office/drawing/2014/main" id="{0605E6DE-F424-4D10-B300-9EFE9117DF3D}"/>
              </a:ext>
            </a:extLst>
          </p:cNvPr>
          <p:cNvSpPr>
            <a:spLocks noGrp="1"/>
          </p:cNvSpPr>
          <p:nvPr>
            <p:ph type="dt" sz="half" idx="10"/>
          </p:nvPr>
        </p:nvSpPr>
        <p:spPr/>
        <p:txBody>
          <a:bodyPr/>
          <a:lstStyle/>
          <a:p>
            <a:endParaRPr lang="lt-LT"/>
          </a:p>
        </p:txBody>
      </p:sp>
      <p:sp>
        <p:nvSpPr>
          <p:cNvPr id="4" name="Footer Placeholder 3">
            <a:extLst>
              <a:ext uri="{FF2B5EF4-FFF2-40B4-BE49-F238E27FC236}">
                <a16:creationId xmlns:a16="http://schemas.microsoft.com/office/drawing/2014/main" id="{7E64D3F4-3931-4FC9-B19F-B5887C3E8FF1}"/>
              </a:ext>
            </a:extLst>
          </p:cNvPr>
          <p:cNvSpPr>
            <a:spLocks noGrp="1"/>
          </p:cNvSpPr>
          <p:nvPr>
            <p:ph type="ftr" sz="quarter" idx="11"/>
          </p:nvPr>
        </p:nvSpPr>
        <p:spPr/>
        <p:txBody>
          <a:bodyPr/>
          <a:lstStyle/>
          <a:p>
            <a:endParaRPr lang="lt-LT"/>
          </a:p>
        </p:txBody>
      </p:sp>
      <p:sp>
        <p:nvSpPr>
          <p:cNvPr id="5" name="Slide Number Placeholder 4">
            <a:extLst>
              <a:ext uri="{FF2B5EF4-FFF2-40B4-BE49-F238E27FC236}">
                <a16:creationId xmlns:a16="http://schemas.microsoft.com/office/drawing/2014/main" id="{31DAB58E-D189-4077-9012-93A1C8E4CD89}"/>
              </a:ext>
            </a:extLst>
          </p:cNvPr>
          <p:cNvSpPr>
            <a:spLocks noGrp="1"/>
          </p:cNvSpPr>
          <p:nvPr>
            <p:ph type="sldNum" sz="quarter" idx="12"/>
          </p:nvPr>
        </p:nvSpPr>
        <p:spPr/>
        <p:txBody>
          <a:bodyPr/>
          <a:lstStyle/>
          <a:p>
            <a:fld id="{58FF640A-836C-497D-BED0-F0028F3EA592}" type="slidenum">
              <a:rPr lang="lt-LT" smtClean="0"/>
              <a:t>‹#›</a:t>
            </a:fld>
            <a:endParaRPr lang="lt-LT"/>
          </a:p>
        </p:txBody>
      </p:sp>
    </p:spTree>
    <p:extLst>
      <p:ext uri="{BB962C8B-B14F-4D97-AF65-F5344CB8AC3E}">
        <p14:creationId xmlns:p14="http://schemas.microsoft.com/office/powerpoint/2010/main" val="25147484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AC1A4C4-89D3-47C7-88C9-9DBF1487DF97}"/>
              </a:ext>
            </a:extLst>
          </p:cNvPr>
          <p:cNvSpPr>
            <a:spLocks noGrp="1"/>
          </p:cNvSpPr>
          <p:nvPr>
            <p:ph type="dt" sz="half" idx="10"/>
          </p:nvPr>
        </p:nvSpPr>
        <p:spPr/>
        <p:txBody>
          <a:bodyPr/>
          <a:lstStyle/>
          <a:p>
            <a:endParaRPr lang="lt-LT"/>
          </a:p>
        </p:txBody>
      </p:sp>
      <p:sp>
        <p:nvSpPr>
          <p:cNvPr id="3" name="Footer Placeholder 2">
            <a:extLst>
              <a:ext uri="{FF2B5EF4-FFF2-40B4-BE49-F238E27FC236}">
                <a16:creationId xmlns:a16="http://schemas.microsoft.com/office/drawing/2014/main" id="{48E998B3-A2B4-4003-A764-9EA0BD8C2AB7}"/>
              </a:ext>
            </a:extLst>
          </p:cNvPr>
          <p:cNvSpPr>
            <a:spLocks noGrp="1"/>
          </p:cNvSpPr>
          <p:nvPr>
            <p:ph type="ftr" sz="quarter" idx="11"/>
          </p:nvPr>
        </p:nvSpPr>
        <p:spPr/>
        <p:txBody>
          <a:bodyPr/>
          <a:lstStyle/>
          <a:p>
            <a:endParaRPr lang="lt-LT"/>
          </a:p>
        </p:txBody>
      </p:sp>
      <p:sp>
        <p:nvSpPr>
          <p:cNvPr id="4" name="Slide Number Placeholder 3">
            <a:extLst>
              <a:ext uri="{FF2B5EF4-FFF2-40B4-BE49-F238E27FC236}">
                <a16:creationId xmlns:a16="http://schemas.microsoft.com/office/drawing/2014/main" id="{BFDF39E0-A49D-4CEE-9025-9329ACF46474}"/>
              </a:ext>
            </a:extLst>
          </p:cNvPr>
          <p:cNvSpPr>
            <a:spLocks noGrp="1"/>
          </p:cNvSpPr>
          <p:nvPr>
            <p:ph type="sldNum" sz="quarter" idx="12"/>
          </p:nvPr>
        </p:nvSpPr>
        <p:spPr/>
        <p:txBody>
          <a:bodyPr/>
          <a:lstStyle/>
          <a:p>
            <a:fld id="{58FF640A-836C-497D-BED0-F0028F3EA592}" type="slidenum">
              <a:rPr lang="lt-LT" smtClean="0"/>
              <a:t>‹#›</a:t>
            </a:fld>
            <a:endParaRPr lang="lt-LT"/>
          </a:p>
        </p:txBody>
      </p:sp>
    </p:spTree>
    <p:extLst>
      <p:ext uri="{BB962C8B-B14F-4D97-AF65-F5344CB8AC3E}">
        <p14:creationId xmlns:p14="http://schemas.microsoft.com/office/powerpoint/2010/main" val="31953572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4FF583-7CFC-42CC-A7BF-66DC98525B7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t-LT"/>
          </a:p>
        </p:txBody>
      </p:sp>
      <p:sp>
        <p:nvSpPr>
          <p:cNvPr id="3" name="Content Placeholder 2">
            <a:extLst>
              <a:ext uri="{FF2B5EF4-FFF2-40B4-BE49-F238E27FC236}">
                <a16:creationId xmlns:a16="http://schemas.microsoft.com/office/drawing/2014/main" id="{D560F6F6-7046-4D6D-9BE1-AA27D8A4E23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Text Placeholder 3">
            <a:extLst>
              <a:ext uri="{FF2B5EF4-FFF2-40B4-BE49-F238E27FC236}">
                <a16:creationId xmlns:a16="http://schemas.microsoft.com/office/drawing/2014/main" id="{F35A10B0-5198-4E98-936E-6EF8AB7FC5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3F88D6A-41C3-4939-B515-8FCC29DCFF56}"/>
              </a:ext>
            </a:extLst>
          </p:cNvPr>
          <p:cNvSpPr>
            <a:spLocks noGrp="1"/>
          </p:cNvSpPr>
          <p:nvPr>
            <p:ph type="dt" sz="half" idx="10"/>
          </p:nvPr>
        </p:nvSpPr>
        <p:spPr/>
        <p:txBody>
          <a:bodyPr/>
          <a:lstStyle/>
          <a:p>
            <a:endParaRPr lang="lt-LT"/>
          </a:p>
        </p:txBody>
      </p:sp>
      <p:sp>
        <p:nvSpPr>
          <p:cNvPr id="6" name="Footer Placeholder 5">
            <a:extLst>
              <a:ext uri="{FF2B5EF4-FFF2-40B4-BE49-F238E27FC236}">
                <a16:creationId xmlns:a16="http://schemas.microsoft.com/office/drawing/2014/main" id="{B9446C90-CE84-434C-9AF0-1F94D5CC238E}"/>
              </a:ext>
            </a:extLst>
          </p:cNvPr>
          <p:cNvSpPr>
            <a:spLocks noGrp="1"/>
          </p:cNvSpPr>
          <p:nvPr>
            <p:ph type="ftr" sz="quarter" idx="11"/>
          </p:nvPr>
        </p:nvSpPr>
        <p:spPr/>
        <p:txBody>
          <a:bodyPr/>
          <a:lstStyle/>
          <a:p>
            <a:endParaRPr lang="lt-LT"/>
          </a:p>
        </p:txBody>
      </p:sp>
      <p:sp>
        <p:nvSpPr>
          <p:cNvPr id="7" name="Slide Number Placeholder 6">
            <a:extLst>
              <a:ext uri="{FF2B5EF4-FFF2-40B4-BE49-F238E27FC236}">
                <a16:creationId xmlns:a16="http://schemas.microsoft.com/office/drawing/2014/main" id="{E2ACBEDA-CDFF-4FB5-8CDF-D68C9E48B332}"/>
              </a:ext>
            </a:extLst>
          </p:cNvPr>
          <p:cNvSpPr>
            <a:spLocks noGrp="1"/>
          </p:cNvSpPr>
          <p:nvPr>
            <p:ph type="sldNum" sz="quarter" idx="12"/>
          </p:nvPr>
        </p:nvSpPr>
        <p:spPr/>
        <p:txBody>
          <a:bodyPr/>
          <a:lstStyle/>
          <a:p>
            <a:fld id="{58FF640A-836C-497D-BED0-F0028F3EA592}" type="slidenum">
              <a:rPr lang="lt-LT" smtClean="0"/>
              <a:t>‹#›</a:t>
            </a:fld>
            <a:endParaRPr lang="lt-LT"/>
          </a:p>
        </p:txBody>
      </p:sp>
    </p:spTree>
    <p:extLst>
      <p:ext uri="{BB962C8B-B14F-4D97-AF65-F5344CB8AC3E}">
        <p14:creationId xmlns:p14="http://schemas.microsoft.com/office/powerpoint/2010/main" val="2167082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C2BEA-A642-4601-BAB8-B8D5EED941C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t-LT"/>
          </a:p>
        </p:txBody>
      </p:sp>
      <p:sp>
        <p:nvSpPr>
          <p:cNvPr id="3" name="Picture Placeholder 2">
            <a:extLst>
              <a:ext uri="{FF2B5EF4-FFF2-40B4-BE49-F238E27FC236}">
                <a16:creationId xmlns:a16="http://schemas.microsoft.com/office/drawing/2014/main" id="{6915EACF-47F4-4308-9D40-F9E11EBE5E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t-LT"/>
          </a:p>
        </p:txBody>
      </p:sp>
      <p:sp>
        <p:nvSpPr>
          <p:cNvPr id="4" name="Text Placeholder 3">
            <a:extLst>
              <a:ext uri="{FF2B5EF4-FFF2-40B4-BE49-F238E27FC236}">
                <a16:creationId xmlns:a16="http://schemas.microsoft.com/office/drawing/2014/main" id="{A40EA235-4686-4DF3-92FA-1963BAF37C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8BC0B7F-0A3E-47EA-9264-C2AFC1C5FA1E}"/>
              </a:ext>
            </a:extLst>
          </p:cNvPr>
          <p:cNvSpPr>
            <a:spLocks noGrp="1"/>
          </p:cNvSpPr>
          <p:nvPr>
            <p:ph type="dt" sz="half" idx="10"/>
          </p:nvPr>
        </p:nvSpPr>
        <p:spPr/>
        <p:txBody>
          <a:bodyPr/>
          <a:lstStyle/>
          <a:p>
            <a:endParaRPr lang="lt-LT"/>
          </a:p>
        </p:txBody>
      </p:sp>
      <p:sp>
        <p:nvSpPr>
          <p:cNvPr id="6" name="Footer Placeholder 5">
            <a:extLst>
              <a:ext uri="{FF2B5EF4-FFF2-40B4-BE49-F238E27FC236}">
                <a16:creationId xmlns:a16="http://schemas.microsoft.com/office/drawing/2014/main" id="{559407C2-1455-458F-99ED-BF65EE21F9E4}"/>
              </a:ext>
            </a:extLst>
          </p:cNvPr>
          <p:cNvSpPr>
            <a:spLocks noGrp="1"/>
          </p:cNvSpPr>
          <p:nvPr>
            <p:ph type="ftr" sz="quarter" idx="11"/>
          </p:nvPr>
        </p:nvSpPr>
        <p:spPr/>
        <p:txBody>
          <a:bodyPr/>
          <a:lstStyle/>
          <a:p>
            <a:endParaRPr lang="lt-LT"/>
          </a:p>
        </p:txBody>
      </p:sp>
      <p:sp>
        <p:nvSpPr>
          <p:cNvPr id="7" name="Slide Number Placeholder 6">
            <a:extLst>
              <a:ext uri="{FF2B5EF4-FFF2-40B4-BE49-F238E27FC236}">
                <a16:creationId xmlns:a16="http://schemas.microsoft.com/office/drawing/2014/main" id="{FE8B588D-8FAE-4FF0-8989-82148BD9ED07}"/>
              </a:ext>
            </a:extLst>
          </p:cNvPr>
          <p:cNvSpPr>
            <a:spLocks noGrp="1"/>
          </p:cNvSpPr>
          <p:nvPr>
            <p:ph type="sldNum" sz="quarter" idx="12"/>
          </p:nvPr>
        </p:nvSpPr>
        <p:spPr/>
        <p:txBody>
          <a:bodyPr/>
          <a:lstStyle/>
          <a:p>
            <a:fld id="{58FF640A-836C-497D-BED0-F0028F3EA592}" type="slidenum">
              <a:rPr lang="lt-LT" smtClean="0"/>
              <a:t>‹#›</a:t>
            </a:fld>
            <a:endParaRPr lang="lt-LT"/>
          </a:p>
        </p:txBody>
      </p:sp>
    </p:spTree>
    <p:extLst>
      <p:ext uri="{BB962C8B-B14F-4D97-AF65-F5344CB8AC3E}">
        <p14:creationId xmlns:p14="http://schemas.microsoft.com/office/powerpoint/2010/main" val="3810754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B80F1B8-3A74-4629-AC74-5865981411E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lt-LT"/>
          </a:p>
        </p:txBody>
      </p:sp>
      <p:sp>
        <p:nvSpPr>
          <p:cNvPr id="3" name="Text Placeholder 2">
            <a:extLst>
              <a:ext uri="{FF2B5EF4-FFF2-40B4-BE49-F238E27FC236}">
                <a16:creationId xmlns:a16="http://schemas.microsoft.com/office/drawing/2014/main" id="{B39F83D0-9AD5-4911-BF0E-A52C756622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lt-LT" dirty="0"/>
          </a:p>
        </p:txBody>
      </p:sp>
      <p:sp>
        <p:nvSpPr>
          <p:cNvPr id="4" name="Date Placeholder 3">
            <a:extLst>
              <a:ext uri="{FF2B5EF4-FFF2-40B4-BE49-F238E27FC236}">
                <a16:creationId xmlns:a16="http://schemas.microsoft.com/office/drawing/2014/main" id="{69DD173C-9E77-4B98-88B6-8BCB73C8CCC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Carnas-Medium"/>
              </a:defRPr>
            </a:lvl1pPr>
          </a:lstStyle>
          <a:p>
            <a:endParaRPr lang="lt-LT" dirty="0"/>
          </a:p>
        </p:txBody>
      </p:sp>
      <p:sp>
        <p:nvSpPr>
          <p:cNvPr id="5" name="Footer Placeholder 4">
            <a:extLst>
              <a:ext uri="{FF2B5EF4-FFF2-40B4-BE49-F238E27FC236}">
                <a16:creationId xmlns:a16="http://schemas.microsoft.com/office/drawing/2014/main" id="{0471B1CF-5AE7-4357-BB8F-BA73F248D71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rnas-Medium"/>
              </a:defRPr>
            </a:lvl1pPr>
          </a:lstStyle>
          <a:p>
            <a:endParaRPr lang="lt-LT" dirty="0"/>
          </a:p>
        </p:txBody>
      </p:sp>
      <p:sp>
        <p:nvSpPr>
          <p:cNvPr id="6" name="Slide Number Placeholder 5">
            <a:extLst>
              <a:ext uri="{FF2B5EF4-FFF2-40B4-BE49-F238E27FC236}">
                <a16:creationId xmlns:a16="http://schemas.microsoft.com/office/drawing/2014/main" id="{C4584362-FFC3-48F2-965B-16962AD63FB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Carnas-Medium"/>
              </a:defRPr>
            </a:lvl1pPr>
          </a:lstStyle>
          <a:p>
            <a:fld id="{58FF640A-836C-497D-BED0-F0028F3EA592}" type="slidenum">
              <a:rPr lang="lt-LT" smtClean="0"/>
              <a:pPr/>
              <a:t>‹#›</a:t>
            </a:fld>
            <a:endParaRPr lang="lt-LT" dirty="0"/>
          </a:p>
        </p:txBody>
      </p:sp>
    </p:spTree>
    <p:extLst>
      <p:ext uri="{BB962C8B-B14F-4D97-AF65-F5344CB8AC3E}">
        <p14:creationId xmlns:p14="http://schemas.microsoft.com/office/powerpoint/2010/main" val="3813216922"/>
      </p:ext>
    </p:extLst>
  </p:cSld>
  <p:clrMap bg1="lt1" tx1="dk1" bg2="lt2" tx2="dk2" accent1="accent1" accent2="accent2" accent3="accent3" accent4="accent4" accent5="accent5" accent6="accent6" hlink="hlink" folHlink="folHlink"/>
  <p:sldLayoutIdLst>
    <p:sldLayoutId id="2147483650" r:id="rId1"/>
    <p:sldLayoutId id="2147483649"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rnas-Medium"/>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rnas-Medium"/>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rnas-Medium"/>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rnas-Medium"/>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rnas-Medium"/>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E08B17C-B76B-4BD4-ACD7-852DBFC55695}"/>
              </a:ext>
            </a:extLst>
          </p:cNvPr>
          <p:cNvSpPr txBox="1"/>
          <p:nvPr/>
        </p:nvSpPr>
        <p:spPr>
          <a:xfrm>
            <a:off x="975985" y="3134540"/>
            <a:ext cx="8750968" cy="1354217"/>
          </a:xfrm>
          <a:prstGeom prst="rect">
            <a:avLst/>
          </a:prstGeom>
          <a:noFill/>
        </p:spPr>
        <p:txBody>
          <a:bodyPr wrap="square" rtlCol="0">
            <a:spAutoFit/>
          </a:bodyPr>
          <a:lstStyle/>
          <a:p>
            <a:r>
              <a:rPr lang="lt-LT" sz="3200" dirty="0">
                <a:solidFill>
                  <a:schemeClr val="bg1"/>
                </a:solidFill>
                <a:latin typeface="Carnas-Medium"/>
                <a:cs typeface="Calibri" panose="020F0502020204030204" pitchFamily="34" charset="0"/>
              </a:rPr>
              <a:t>UAB „Vilniaus vandenys“ atliekamų apklausų taisyklės</a:t>
            </a:r>
            <a:br>
              <a:rPr lang="lt-LT" sz="3200" dirty="0">
                <a:solidFill>
                  <a:schemeClr val="bg1"/>
                </a:solidFill>
                <a:latin typeface="Carnas-Medium"/>
                <a:cs typeface="Calibri" panose="020F0502020204030204" pitchFamily="34" charset="0"/>
              </a:rPr>
            </a:br>
            <a:endParaRPr lang="lt-LT" dirty="0">
              <a:solidFill>
                <a:schemeClr val="bg1"/>
              </a:solidFill>
              <a:latin typeface="Carnas-Medium"/>
              <a:cs typeface="Calibri" panose="020F0502020204030204" pitchFamily="34" charset="0"/>
            </a:endParaRPr>
          </a:p>
        </p:txBody>
      </p:sp>
      <p:sp>
        <p:nvSpPr>
          <p:cNvPr id="11" name="TextBox 10">
            <a:extLst>
              <a:ext uri="{FF2B5EF4-FFF2-40B4-BE49-F238E27FC236}">
                <a16:creationId xmlns:a16="http://schemas.microsoft.com/office/drawing/2014/main" id="{552FE7A1-2E86-4852-B7A8-062535042E4E}"/>
              </a:ext>
            </a:extLst>
          </p:cNvPr>
          <p:cNvSpPr txBox="1"/>
          <p:nvPr/>
        </p:nvSpPr>
        <p:spPr>
          <a:xfrm>
            <a:off x="1004560" y="2581298"/>
            <a:ext cx="3179174" cy="307777"/>
          </a:xfrm>
          <a:prstGeom prst="rect">
            <a:avLst/>
          </a:prstGeom>
          <a:noFill/>
        </p:spPr>
        <p:txBody>
          <a:bodyPr wrap="square" rtlCol="0">
            <a:spAutoFit/>
          </a:bodyPr>
          <a:lstStyle/>
          <a:p>
            <a:r>
              <a:rPr lang="lt-LT" sz="1400" b="1" spc="400" dirty="0">
                <a:solidFill>
                  <a:schemeClr val="bg1"/>
                </a:solidFill>
                <a:latin typeface="Carnas-Medium"/>
              </a:rPr>
              <a:t>2023</a:t>
            </a:r>
            <a:r>
              <a:rPr lang="en-US" sz="1400" b="1" spc="400" dirty="0">
                <a:solidFill>
                  <a:schemeClr val="bg1"/>
                </a:solidFill>
                <a:latin typeface="Carnas-Medium"/>
              </a:rPr>
              <a:t>m.</a:t>
            </a:r>
            <a:endParaRPr lang="lt-LT" sz="1400" b="1" spc="400" dirty="0">
              <a:solidFill>
                <a:schemeClr val="bg1"/>
              </a:solidFill>
              <a:latin typeface="Carnas-Medium"/>
            </a:endParaRPr>
          </a:p>
        </p:txBody>
      </p:sp>
      <p:pic>
        <p:nvPicPr>
          <p:cNvPr id="10" name="Picture 9" descr="Icon&#10;&#10;Description automatically generated">
            <a:extLst>
              <a:ext uri="{FF2B5EF4-FFF2-40B4-BE49-F238E27FC236}">
                <a16:creationId xmlns:a16="http://schemas.microsoft.com/office/drawing/2014/main" id="{15A20DDB-DA1B-439E-B756-D0FCCE668F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05381" y="3413224"/>
            <a:ext cx="831167" cy="831167"/>
          </a:xfrm>
          <a:prstGeom prst="rect">
            <a:avLst/>
          </a:prstGeom>
        </p:spPr>
      </p:pic>
    </p:spTree>
    <p:extLst>
      <p:ext uri="{BB962C8B-B14F-4D97-AF65-F5344CB8AC3E}">
        <p14:creationId xmlns:p14="http://schemas.microsoft.com/office/powerpoint/2010/main" val="29482409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F45E7B6-D0E5-4CC3-9754-AAE2A83E6F87}"/>
              </a:ext>
            </a:extLst>
          </p:cNvPr>
          <p:cNvSpPr txBox="1"/>
          <p:nvPr/>
        </p:nvSpPr>
        <p:spPr>
          <a:xfrm>
            <a:off x="769943" y="569797"/>
            <a:ext cx="4336382" cy="584775"/>
          </a:xfrm>
          <a:prstGeom prst="rect">
            <a:avLst/>
          </a:prstGeom>
          <a:noFill/>
        </p:spPr>
        <p:txBody>
          <a:bodyPr wrap="square" rtlCol="0">
            <a:spAutoFit/>
          </a:bodyPr>
          <a:lstStyle/>
          <a:p>
            <a:r>
              <a:rPr lang="lt-LT" altLang="lt-LT" sz="3200" b="1" dirty="0">
                <a:solidFill>
                  <a:srgbClr val="17B3E2"/>
                </a:solidFill>
              </a:rPr>
              <a:t>BENDRA INFORMACIJA</a:t>
            </a:r>
          </a:p>
        </p:txBody>
      </p:sp>
      <p:sp>
        <p:nvSpPr>
          <p:cNvPr id="5" name="Slide Number Placeholder 4">
            <a:extLst>
              <a:ext uri="{FF2B5EF4-FFF2-40B4-BE49-F238E27FC236}">
                <a16:creationId xmlns:a16="http://schemas.microsoft.com/office/drawing/2014/main" id="{494D633D-24CB-4D42-AC1F-B46E54AA7F36}"/>
              </a:ext>
            </a:extLst>
          </p:cNvPr>
          <p:cNvSpPr>
            <a:spLocks noGrp="1"/>
          </p:cNvSpPr>
          <p:nvPr>
            <p:ph type="sldNum" sz="quarter" idx="12"/>
          </p:nvPr>
        </p:nvSpPr>
        <p:spPr/>
        <p:txBody>
          <a:bodyPr/>
          <a:lstStyle/>
          <a:p>
            <a:fld id="{58FF640A-836C-497D-BED0-F0028F3EA592}" type="slidenum">
              <a:rPr lang="lt-LT" smtClean="0"/>
              <a:pPr/>
              <a:t>2</a:t>
            </a:fld>
            <a:endParaRPr lang="lt-LT" dirty="0"/>
          </a:p>
        </p:txBody>
      </p:sp>
      <p:sp>
        <p:nvSpPr>
          <p:cNvPr id="6" name="TextBox 1">
            <a:extLst>
              <a:ext uri="{FF2B5EF4-FFF2-40B4-BE49-F238E27FC236}">
                <a16:creationId xmlns:a16="http://schemas.microsoft.com/office/drawing/2014/main" id="{9AB716EE-43FD-41E3-8AAF-0514F91246FC}"/>
              </a:ext>
            </a:extLst>
          </p:cNvPr>
          <p:cNvSpPr txBox="1">
            <a:spLocks noChangeArrowheads="1"/>
          </p:cNvSpPr>
          <p:nvPr/>
        </p:nvSpPr>
        <p:spPr bwMode="auto">
          <a:xfrm>
            <a:off x="2965622" y="1154572"/>
            <a:ext cx="8689274" cy="3831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628650" indent="-1714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defTabSz="457200" eaLnBrk="1" fontAlgn="base" latinLnBrk="0" hangingPunct="1">
              <a:lnSpc>
                <a:spcPct val="100000"/>
              </a:lnSpc>
              <a:spcBef>
                <a:spcPct val="0"/>
              </a:spcBef>
              <a:spcAft>
                <a:spcPct val="0"/>
              </a:spcAft>
              <a:buClrTx/>
              <a:buSzTx/>
              <a:buFontTx/>
              <a:buNone/>
              <a:tabLst/>
              <a:defRPr/>
            </a:pPr>
            <a:r>
              <a:rPr kumimoji="0" lang="en-US" altLang="lt-LT" sz="900" b="0" i="0" u="none" strike="noStrike" kern="0" cap="none" spc="0" normalizeH="0" baseline="0" noProof="0" dirty="0">
                <a:ln>
                  <a:noFill/>
                </a:ln>
                <a:solidFill>
                  <a:srgbClr val="00B0F0"/>
                </a:solidFill>
                <a:effectLst/>
                <a:uLnTx/>
                <a:uFillTx/>
                <a:latin typeface="Calibri" panose="020F0502020204030204" pitchFamily="34" charset="0"/>
                <a:cs typeface="Calibri" panose="020F0502020204030204" pitchFamily="34" charset="0"/>
              </a:rPr>
              <a:t>1. JEIGU KLIENTAS I</a:t>
            </a:r>
            <a:r>
              <a:rPr kumimoji="0" lang="lt-LT" altLang="lt-LT" sz="900" b="0" i="0" u="none" strike="noStrike" kern="0" cap="none" spc="0" normalizeH="0" baseline="0" noProof="0" dirty="0">
                <a:ln>
                  <a:noFill/>
                </a:ln>
                <a:solidFill>
                  <a:srgbClr val="00B0F0"/>
                </a:solidFill>
                <a:effectLst/>
                <a:uLnTx/>
                <a:uFillTx/>
                <a:latin typeface="Calibri" panose="020F0502020204030204" pitchFamily="34" charset="0"/>
                <a:cs typeface="Calibri" panose="020F0502020204030204" pitchFamily="34" charset="0"/>
              </a:rPr>
              <a:t>ŠREIŠKIA NEPASITENKINIMĄ- IŠGIRSKIME JĮ</a:t>
            </a:r>
            <a:r>
              <a:rPr kumimoji="0" lang="en-US" altLang="lt-LT" sz="900" b="0" i="0" u="none" strike="noStrike" kern="0" cap="none" spc="0" normalizeH="0" baseline="0" noProof="0" dirty="0">
                <a:ln>
                  <a:noFill/>
                </a:ln>
                <a:solidFill>
                  <a:srgbClr val="00B0F0"/>
                </a:solidFill>
                <a:effectLst/>
                <a:uLnTx/>
                <a:uFillTx/>
                <a:latin typeface="Calibri" panose="020F0502020204030204" pitchFamily="34" charset="0"/>
                <a:cs typeface="Calibri" panose="020F0502020204030204" pitchFamily="34" charset="0"/>
              </a:rPr>
              <a:t>, O NE</a:t>
            </a:r>
            <a:r>
              <a:rPr kumimoji="0" lang="lt-LT" altLang="lt-LT" sz="900" b="0" i="0" u="none" strike="noStrike" kern="0" cap="none" spc="0" normalizeH="0" baseline="0" noProof="0" dirty="0">
                <a:ln>
                  <a:noFill/>
                </a:ln>
                <a:solidFill>
                  <a:srgbClr val="00B0F0"/>
                </a:solidFill>
                <a:effectLst/>
                <a:uLnTx/>
                <a:uFillTx/>
                <a:latin typeface="Calibri" panose="020F0502020204030204" pitchFamily="34" charset="0"/>
              </a:rPr>
              <a:t> „ačiū ir viso gero“</a:t>
            </a:r>
            <a:r>
              <a:rPr kumimoji="0" lang="en-US" altLang="lt-LT" sz="900" b="0" i="0" u="none" strike="noStrike" kern="0" cap="none" spc="0" normalizeH="0" baseline="0" noProof="0" dirty="0">
                <a:ln>
                  <a:noFill/>
                </a:ln>
                <a:solidFill>
                  <a:srgbClr val="00B0F0"/>
                </a:solidFill>
                <a:effectLst/>
                <a:uLnTx/>
                <a:uFillTx/>
                <a:latin typeface="Calibri" panose="020F0502020204030204" pitchFamily="34" charset="0"/>
              </a:rPr>
              <a:t>!</a:t>
            </a:r>
            <a:endParaRPr kumimoji="0" lang="en-US" altLang="lt-LT" sz="900" b="0" i="0" u="none" strike="noStrike" kern="0" cap="none" spc="0" normalizeH="0" baseline="0" noProof="0" dirty="0">
              <a:ln>
                <a:noFill/>
              </a:ln>
              <a:solidFill>
                <a:srgbClr val="00B0F0"/>
              </a:solidFill>
              <a:effectLst/>
              <a:uLnTx/>
              <a:uFillTx/>
              <a:latin typeface="Calibri" panose="020F0502020204030204" pitchFamily="34" charset="0"/>
              <a:cs typeface="Calibri" panose="020F0502020204030204" pitchFamily="34" charset="0"/>
            </a:endParaRPr>
          </a:p>
          <a:p>
            <a:pPr marL="0" marR="0" lvl="0" indent="0" defTabSz="457200" eaLnBrk="1" fontAlgn="base" latinLnBrk="0" hangingPunct="1">
              <a:lnSpc>
                <a:spcPct val="100000"/>
              </a:lnSpc>
              <a:spcBef>
                <a:spcPct val="0"/>
              </a:spcBef>
              <a:spcAft>
                <a:spcPct val="0"/>
              </a:spcAft>
              <a:buClrTx/>
              <a:buSzTx/>
              <a:buFontTx/>
              <a:buNone/>
              <a:tabLst/>
              <a:defRPr/>
            </a:pPr>
            <a:r>
              <a:rPr kumimoji="0" lang="lt-LT" altLang="lt-LT" sz="9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Atsakome </a:t>
            </a:r>
            <a:r>
              <a:rPr kumimoji="0" lang="en-US" altLang="lt-LT" sz="9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t>
            </a:r>
            <a:r>
              <a:rPr kumimoji="0" lang="lt-LT" altLang="lt-LT" sz="900" b="0" i="0" u="none" strike="noStrike" kern="0" cap="none" spc="0" normalizeH="0" baseline="0" noProof="0" dirty="0">
                <a:ln>
                  <a:noFill/>
                </a:ln>
                <a:solidFill>
                  <a:prstClr val="black"/>
                </a:solidFill>
                <a:effectLst/>
                <a:uLnTx/>
                <a:uFillTx/>
                <a:latin typeface="Calibri" panose="020F0502020204030204" pitchFamily="34" charset="0"/>
              </a:rPr>
              <a:t>Apgailestaujame, kad jums teko susidurti su nesklandumais, kaip minėjome pradžioje, siekiame tobulinti Bendrovės procesus, todėl neigiami atsiliepimai yra visuomet nagrinėjami atsakingų darbuotojų</a:t>
            </a:r>
            <a:r>
              <a:rPr kumimoji="0" lang="en-US" altLang="lt-LT" sz="900" b="0" i="0" u="none" strike="noStrike" kern="0" cap="none" spc="0" normalizeH="0" baseline="0" noProof="0" dirty="0">
                <a:ln>
                  <a:noFill/>
                </a:ln>
                <a:solidFill>
                  <a:prstClr val="black"/>
                </a:solidFill>
                <a:effectLst/>
                <a:uLnTx/>
                <a:uFillTx/>
                <a:latin typeface="Calibri" panose="020F0502020204030204" pitchFamily="34" charset="0"/>
              </a:rPr>
              <a:t>”.</a:t>
            </a:r>
            <a:endParaRPr kumimoji="0" lang="en-US" altLang="lt-LT" sz="900" b="0" i="0" u="none" strike="noStrike" kern="0" cap="none" spc="0" normalizeH="0" baseline="0" noProof="0" dirty="0">
              <a:ln>
                <a:noFill/>
              </a:ln>
              <a:solidFill>
                <a:srgbClr val="00B0F0"/>
              </a:solidFill>
              <a:effectLst/>
              <a:uLnTx/>
              <a:uFillTx/>
              <a:latin typeface="Calibri" panose="020F0502020204030204" pitchFamily="34" charset="0"/>
              <a:cs typeface="Calibri" panose="020F0502020204030204" pitchFamily="34" charset="0"/>
            </a:endParaRPr>
          </a:p>
          <a:p>
            <a:pPr marL="0" marR="0" lvl="0" indent="0" defTabSz="457200" eaLnBrk="1" fontAlgn="base" latinLnBrk="0" hangingPunct="1">
              <a:lnSpc>
                <a:spcPct val="100000"/>
              </a:lnSpc>
              <a:spcBef>
                <a:spcPct val="0"/>
              </a:spcBef>
              <a:spcAft>
                <a:spcPct val="0"/>
              </a:spcAft>
              <a:buClrTx/>
              <a:buSzTx/>
              <a:buFontTx/>
              <a:buNone/>
              <a:tabLst/>
              <a:defRPr/>
            </a:pPr>
            <a:endParaRPr kumimoji="0" lang="en-US" altLang="lt-LT" sz="900" b="0" i="0" u="none" strike="noStrike" kern="0" cap="none" spc="0" normalizeH="0" baseline="0" noProof="0" dirty="0">
              <a:ln>
                <a:noFill/>
              </a:ln>
              <a:solidFill>
                <a:srgbClr val="00B0F0"/>
              </a:solidFill>
              <a:effectLst/>
              <a:uLnTx/>
              <a:uFillTx/>
              <a:latin typeface="Calibri" panose="020F0502020204030204" pitchFamily="34" charset="0"/>
              <a:cs typeface="Calibri" panose="020F0502020204030204" pitchFamily="34" charset="0"/>
            </a:endParaRPr>
          </a:p>
          <a:p>
            <a:pPr marL="0" marR="0" lvl="0" indent="0" defTabSz="457200" eaLnBrk="1" fontAlgn="base" latinLnBrk="0" hangingPunct="1">
              <a:lnSpc>
                <a:spcPct val="100000"/>
              </a:lnSpc>
              <a:spcBef>
                <a:spcPct val="0"/>
              </a:spcBef>
              <a:spcAft>
                <a:spcPct val="0"/>
              </a:spcAft>
              <a:buClrTx/>
              <a:buSzTx/>
              <a:buFontTx/>
              <a:buNone/>
              <a:tabLst/>
              <a:defRPr/>
            </a:pPr>
            <a:r>
              <a:rPr kumimoji="0" lang="en-US" altLang="lt-LT" sz="900" b="0" i="0" u="none" strike="noStrike" kern="0" cap="none" spc="0" normalizeH="0" baseline="0" noProof="0" dirty="0">
                <a:ln>
                  <a:noFill/>
                </a:ln>
                <a:solidFill>
                  <a:srgbClr val="00B0F0"/>
                </a:solidFill>
                <a:effectLst/>
                <a:uLnTx/>
                <a:uFillTx/>
                <a:latin typeface="Calibri" panose="020F0502020204030204" pitchFamily="34" charset="0"/>
                <a:cs typeface="Calibri" panose="020F0502020204030204" pitchFamily="34" charset="0"/>
              </a:rPr>
              <a:t>2. SU KLIENTU SUSISIEKIAMA:</a:t>
            </a:r>
          </a:p>
          <a:p>
            <a:pPr marL="0" marR="0" lvl="0" indent="0" defTabSz="457200" eaLnBrk="1" fontAlgn="base" latinLnBrk="0" hangingPunct="1">
              <a:lnSpc>
                <a:spcPct val="100000"/>
              </a:lnSpc>
              <a:spcBef>
                <a:spcPct val="0"/>
              </a:spcBef>
              <a:spcAft>
                <a:spcPct val="0"/>
              </a:spcAft>
              <a:buClrTx/>
              <a:buSzTx/>
              <a:buFontTx/>
              <a:buNone/>
              <a:tabLst/>
              <a:defRPr/>
            </a:pPr>
            <a:r>
              <a:rPr kumimoji="0" lang="en-US" altLang="lt-LT" sz="900" b="0" i="0" u="none" strike="noStrike" kern="0" cap="none" spc="0" normalizeH="0" baseline="0" noProof="0" dirty="0">
                <a:ln>
                  <a:noFill/>
                </a:ln>
                <a:solidFill>
                  <a:prstClr val="black"/>
                </a:solidFill>
                <a:effectLst/>
                <a:uLnTx/>
                <a:uFillTx/>
                <a:latin typeface="Calibri" panose="020F0502020204030204" pitchFamily="34" charset="0"/>
              </a:rPr>
              <a:t>N</a:t>
            </a:r>
            <a:r>
              <a:rPr kumimoji="0" lang="lt-LT" altLang="lt-LT" sz="900" b="0" i="0" u="none" strike="noStrike" kern="0" cap="none" spc="0" normalizeH="0" baseline="0" noProof="0" dirty="0">
                <a:ln>
                  <a:noFill/>
                </a:ln>
                <a:solidFill>
                  <a:prstClr val="black"/>
                </a:solidFill>
                <a:effectLst/>
                <a:uLnTx/>
                <a:uFillTx/>
                <a:latin typeface="Calibri" panose="020F0502020204030204" pitchFamily="34" charset="0"/>
              </a:rPr>
              <a:t>e daugiau kaip per 2 skambučius. Nepavykus susisiekt po pirmo skambučio- įrašyti įrašą duomenų bazėje</a:t>
            </a:r>
            <a:r>
              <a:rPr kumimoji="0" lang="en-US" altLang="lt-LT" sz="900" b="0" i="0" u="none" strike="noStrike" kern="0" cap="none" spc="0" normalizeH="0" baseline="0" noProof="0" dirty="0">
                <a:ln>
                  <a:noFill/>
                </a:ln>
                <a:solidFill>
                  <a:prstClr val="black"/>
                </a:solidFill>
                <a:effectLst/>
                <a:uLnTx/>
                <a:uFillTx/>
                <a:latin typeface="Calibri" panose="020F0502020204030204" pitchFamily="34" charset="0"/>
              </a:rPr>
              <a:t> </a:t>
            </a:r>
            <a:r>
              <a:rPr kumimoji="0" lang="lt-LT" altLang="lt-LT" sz="900" b="0" i="0" u="none" strike="noStrike" kern="0" cap="none" spc="0" normalizeH="0" baseline="0" noProof="0" dirty="0">
                <a:ln>
                  <a:noFill/>
                </a:ln>
                <a:solidFill>
                  <a:prstClr val="black"/>
                </a:solidFill>
                <a:effectLst/>
                <a:uLnTx/>
                <a:uFillTx/>
                <a:latin typeface="Calibri" panose="020F0502020204030204" pitchFamily="34" charset="0"/>
              </a:rPr>
              <a:t>„Nepavyko“, </a:t>
            </a:r>
            <a:r>
              <a:rPr kumimoji="0" lang="en-US" altLang="lt-LT" sz="900" b="0" i="0" u="none" strike="noStrike" kern="0" cap="none" spc="0" normalizeH="0" baseline="0" noProof="0" dirty="0">
                <a:ln>
                  <a:noFill/>
                </a:ln>
                <a:solidFill>
                  <a:prstClr val="black"/>
                </a:solidFill>
                <a:effectLst/>
                <a:uLnTx/>
                <a:uFillTx/>
                <a:latin typeface="Calibri" panose="020F0502020204030204" pitchFamily="34" charset="0"/>
              </a:rPr>
              <a:t>po</a:t>
            </a:r>
            <a:r>
              <a:rPr kumimoji="0" lang="lt-LT" altLang="lt-LT" sz="900" b="0" i="0" u="none" strike="noStrike" kern="0" cap="none" spc="0" normalizeH="0" baseline="0" noProof="0" dirty="0">
                <a:ln>
                  <a:noFill/>
                </a:ln>
                <a:solidFill>
                  <a:prstClr val="black"/>
                </a:solidFill>
                <a:effectLst/>
                <a:uLnTx/>
                <a:uFillTx/>
                <a:latin typeface="Calibri" panose="020F0502020204030204" pitchFamily="34" charset="0"/>
              </a:rPr>
              <a:t> antro</a:t>
            </a:r>
            <a:r>
              <a:rPr kumimoji="0" lang="en-US" altLang="lt-LT" sz="900" b="0" i="0" u="none" strike="noStrike" kern="0" cap="none" spc="0" normalizeH="0" baseline="0" noProof="0" dirty="0">
                <a:ln>
                  <a:noFill/>
                </a:ln>
                <a:solidFill>
                  <a:prstClr val="black"/>
                </a:solidFill>
                <a:effectLst/>
                <a:uLnTx/>
                <a:uFillTx/>
                <a:latin typeface="Calibri" panose="020F0502020204030204" pitchFamily="34" charset="0"/>
              </a:rPr>
              <a:t> </a:t>
            </a:r>
            <a:r>
              <a:rPr kumimoji="0" lang="lt-LT" altLang="lt-LT" sz="900" b="0" i="0" u="none" strike="noStrike" kern="0" cap="none" spc="0" normalizeH="0" baseline="0" noProof="0" dirty="0">
                <a:ln>
                  <a:noFill/>
                </a:ln>
                <a:solidFill>
                  <a:prstClr val="black"/>
                </a:solidFill>
                <a:effectLst/>
                <a:uLnTx/>
                <a:uFillTx/>
                <a:latin typeface="Calibri" panose="020F0502020204030204" pitchFamily="34" charset="0"/>
              </a:rPr>
              <a:t>skambučio -  įrašyti "Nepavyko susisiekti“.</a:t>
            </a:r>
          </a:p>
          <a:p>
            <a:pPr marL="0" marR="0" lvl="0" indent="0" defTabSz="457200" eaLnBrk="1" fontAlgn="base" latinLnBrk="0" hangingPunct="1">
              <a:lnSpc>
                <a:spcPct val="100000"/>
              </a:lnSpc>
              <a:spcBef>
                <a:spcPct val="0"/>
              </a:spcBef>
              <a:spcAft>
                <a:spcPct val="0"/>
              </a:spcAft>
              <a:buClrTx/>
              <a:buSzTx/>
              <a:buFontTx/>
              <a:buNone/>
              <a:tabLst/>
              <a:defRPr/>
            </a:pPr>
            <a:endParaRPr kumimoji="0" lang="lt-LT" altLang="lt-LT" sz="900" b="0" i="0" u="none" strike="noStrike" kern="0" cap="none" spc="0" normalizeH="0" baseline="0" noProof="0" dirty="0">
              <a:ln>
                <a:noFill/>
              </a:ln>
              <a:solidFill>
                <a:srgbClr val="00B0F0"/>
              </a:solidFill>
              <a:effectLst/>
              <a:uLnTx/>
              <a:uFillTx/>
              <a:latin typeface="Calibri" panose="020F0502020204030204" pitchFamily="34" charset="0"/>
              <a:cs typeface="Calibri" panose="020F0502020204030204" pitchFamily="34" charset="0"/>
            </a:endParaRPr>
          </a:p>
          <a:p>
            <a:pPr marL="0" marR="0" lvl="0" indent="0" defTabSz="457200" eaLnBrk="1" fontAlgn="base" latinLnBrk="0" hangingPunct="1">
              <a:lnSpc>
                <a:spcPct val="100000"/>
              </a:lnSpc>
              <a:spcBef>
                <a:spcPct val="0"/>
              </a:spcBef>
              <a:spcAft>
                <a:spcPct val="0"/>
              </a:spcAft>
              <a:buClrTx/>
              <a:buSzTx/>
              <a:buFontTx/>
              <a:buNone/>
              <a:tabLst/>
              <a:defRPr/>
            </a:pPr>
            <a:r>
              <a:rPr kumimoji="0" lang="en-US" altLang="lt-LT" sz="900" b="0" i="0" u="none" strike="noStrike" kern="0" cap="none" spc="0" normalizeH="0" baseline="0" noProof="0" dirty="0">
                <a:ln>
                  <a:noFill/>
                </a:ln>
                <a:solidFill>
                  <a:srgbClr val="00B0F0"/>
                </a:solidFill>
                <a:effectLst/>
                <a:uLnTx/>
                <a:uFillTx/>
                <a:latin typeface="Calibri" panose="020F0502020204030204" pitchFamily="34" charset="0"/>
                <a:cs typeface="Calibri" panose="020F0502020204030204" pitchFamily="34" charset="0"/>
              </a:rPr>
              <a:t>3. </a:t>
            </a:r>
            <a:r>
              <a:rPr kumimoji="0" lang="lt-LT" altLang="lt-LT" sz="900" b="0" i="0" u="none" strike="noStrike" kern="0" cap="none" spc="0" normalizeH="0" baseline="0" noProof="0" dirty="0">
                <a:ln>
                  <a:noFill/>
                </a:ln>
                <a:solidFill>
                  <a:srgbClr val="00B0F0"/>
                </a:solidFill>
                <a:effectLst/>
                <a:uLnTx/>
                <a:uFillTx/>
                <a:latin typeface="Calibri" panose="020F0502020204030204" pitchFamily="34" charset="0"/>
                <a:cs typeface="Calibri" panose="020F0502020204030204" pitchFamily="34" charset="0"/>
              </a:rPr>
              <a:t>KALBOS BARJERAS:</a:t>
            </a:r>
            <a:endParaRPr kumimoji="0" lang="lt-LT" altLang="lt-LT" sz="900" b="0" i="0" u="none" strike="noStrike" kern="0" cap="none" spc="0" normalizeH="0" baseline="0" noProof="0" dirty="0">
              <a:ln>
                <a:noFill/>
              </a:ln>
              <a:solidFill>
                <a:prstClr val="black"/>
              </a:solidFill>
              <a:effectLst/>
              <a:uLnTx/>
              <a:uFillTx/>
              <a:latin typeface="Calibri" panose="020F0502020204030204" pitchFamily="34" charset="0"/>
            </a:endParaRPr>
          </a:p>
          <a:p>
            <a:pPr marL="0" marR="0" lvl="0" indent="0" defTabSz="457200" eaLnBrk="1" fontAlgn="base" latinLnBrk="0" hangingPunct="1">
              <a:lnSpc>
                <a:spcPct val="100000"/>
              </a:lnSpc>
              <a:spcBef>
                <a:spcPct val="0"/>
              </a:spcBef>
              <a:spcAft>
                <a:spcPct val="0"/>
              </a:spcAft>
              <a:buClrTx/>
              <a:buSzTx/>
              <a:buFontTx/>
              <a:buNone/>
              <a:tabLst/>
              <a:defRPr/>
            </a:pPr>
            <a:r>
              <a:rPr lang="lt-LT" sz="900" dirty="0"/>
              <a:t>Ne lietuvių kalba kalbantiems klientams turi perskambinti konsultantas kalbantis kliento kalba (angliškai arba rusiškai).</a:t>
            </a:r>
          </a:p>
          <a:p>
            <a:pPr marL="0" marR="0" lvl="0" indent="0" defTabSz="457200" eaLnBrk="1" fontAlgn="base" latinLnBrk="0" hangingPunct="1">
              <a:lnSpc>
                <a:spcPct val="100000"/>
              </a:lnSpc>
              <a:spcBef>
                <a:spcPct val="0"/>
              </a:spcBef>
              <a:spcAft>
                <a:spcPct val="0"/>
              </a:spcAft>
              <a:buClrTx/>
              <a:buSzTx/>
              <a:buFontTx/>
              <a:buNone/>
              <a:tabLst/>
              <a:defRPr/>
            </a:pPr>
            <a:endParaRPr kumimoji="0" lang="lt-LT" altLang="lt-LT" sz="900" b="0" i="0" u="none" strike="noStrike" kern="0" cap="none" spc="0" normalizeH="0" baseline="0" noProof="0" dirty="0">
              <a:ln>
                <a:noFill/>
              </a:ln>
              <a:solidFill>
                <a:srgbClr val="00B0F0"/>
              </a:solidFill>
              <a:effectLst/>
              <a:uLnTx/>
              <a:uFillTx/>
              <a:latin typeface="Calibri" panose="020F0502020204030204" pitchFamily="34" charset="0"/>
              <a:cs typeface="Calibri" panose="020F0502020204030204" pitchFamily="34" charset="0"/>
            </a:endParaRPr>
          </a:p>
          <a:p>
            <a:pPr marL="0" marR="0" lvl="0" indent="0" defTabSz="457200" eaLnBrk="1" fontAlgn="base" latinLnBrk="0" hangingPunct="1">
              <a:lnSpc>
                <a:spcPct val="100000"/>
              </a:lnSpc>
              <a:spcBef>
                <a:spcPct val="0"/>
              </a:spcBef>
              <a:spcAft>
                <a:spcPct val="0"/>
              </a:spcAft>
              <a:buClrTx/>
              <a:buSzTx/>
              <a:buFontTx/>
              <a:buNone/>
              <a:tabLst/>
              <a:defRPr/>
            </a:pPr>
            <a:r>
              <a:rPr kumimoji="0" lang="en-US" altLang="lt-LT" sz="900" b="0" i="0" u="none" strike="noStrike" kern="0" cap="none" spc="0" normalizeH="0" baseline="0" noProof="0" dirty="0">
                <a:ln>
                  <a:noFill/>
                </a:ln>
                <a:solidFill>
                  <a:srgbClr val="00B0F0"/>
                </a:solidFill>
                <a:effectLst/>
                <a:uLnTx/>
                <a:uFillTx/>
                <a:latin typeface="Calibri" panose="020F0502020204030204" pitchFamily="34" charset="0"/>
                <a:cs typeface="Calibri" panose="020F0502020204030204" pitchFamily="34" charset="0"/>
              </a:rPr>
              <a:t>4. </a:t>
            </a:r>
            <a:r>
              <a:rPr kumimoji="0" lang="lt-LT" altLang="lt-LT" sz="900" b="0" i="0" u="none" strike="noStrike" kern="0" cap="none" spc="0" normalizeH="0" baseline="0" noProof="0" dirty="0">
                <a:ln>
                  <a:noFill/>
                </a:ln>
                <a:solidFill>
                  <a:srgbClr val="00B0F0"/>
                </a:solidFill>
                <a:effectLst/>
                <a:uLnTx/>
                <a:uFillTx/>
                <a:latin typeface="Calibri" panose="020F0502020204030204" pitchFamily="34" charset="0"/>
                <a:cs typeface="Calibri" panose="020F0502020204030204" pitchFamily="34" charset="0"/>
              </a:rPr>
              <a:t>VERTINIMAS:</a:t>
            </a:r>
          </a:p>
          <a:p>
            <a:pPr eaLnBrk="1" fontAlgn="auto" hangingPunct="1">
              <a:spcBef>
                <a:spcPts val="0"/>
              </a:spcBef>
              <a:spcAft>
                <a:spcPts val="0"/>
              </a:spcAft>
              <a:defRPr/>
            </a:pPr>
            <a:r>
              <a:rPr lang="lt-LT" sz="900" dirty="0"/>
              <a:t>Rašoma viena įvertinimo reikšmė (negali būti 8-9). Jei klientas sako, kad tarp 8 ir 9, prašome kliento tiksliai įvardyti įvertinimą. Nesutikus – lauką paliekame tuščią.</a:t>
            </a:r>
            <a:endParaRPr lang="en-US" sz="900" dirty="0"/>
          </a:p>
          <a:p>
            <a:pPr marL="0" marR="0" lvl="0" indent="0" defTabSz="457200" eaLnBrk="1" fontAlgn="base" latinLnBrk="0" hangingPunct="1">
              <a:lnSpc>
                <a:spcPct val="100000"/>
              </a:lnSpc>
              <a:spcBef>
                <a:spcPct val="0"/>
              </a:spcBef>
              <a:spcAft>
                <a:spcPct val="0"/>
              </a:spcAft>
              <a:buClrTx/>
              <a:buSzTx/>
              <a:buFontTx/>
              <a:buNone/>
              <a:tabLst/>
              <a:defRPr/>
            </a:pPr>
            <a:endParaRPr kumimoji="0" lang="en-US" altLang="lt-LT" sz="900" b="0" i="0" u="none" strike="noStrike" kern="0" cap="none" spc="0" normalizeH="0" baseline="0" noProof="0" dirty="0">
              <a:ln>
                <a:noFill/>
              </a:ln>
              <a:solidFill>
                <a:srgbClr val="00B0F0"/>
              </a:solidFill>
              <a:effectLst/>
              <a:uLnTx/>
              <a:uFillTx/>
              <a:latin typeface="Calibri" panose="020F0502020204030204" pitchFamily="34" charset="0"/>
              <a:cs typeface="Calibri" panose="020F0502020204030204" pitchFamily="34" charset="0"/>
            </a:endParaRPr>
          </a:p>
          <a:p>
            <a:pPr marL="0" marR="0" lvl="0" indent="0" defTabSz="457200" eaLnBrk="1" fontAlgn="base" latinLnBrk="0" hangingPunct="1">
              <a:lnSpc>
                <a:spcPct val="100000"/>
              </a:lnSpc>
              <a:spcBef>
                <a:spcPct val="0"/>
              </a:spcBef>
              <a:spcAft>
                <a:spcPct val="0"/>
              </a:spcAft>
              <a:buClrTx/>
              <a:buSzTx/>
              <a:buFontTx/>
              <a:buNone/>
              <a:tabLst/>
              <a:defRPr/>
            </a:pPr>
            <a:r>
              <a:rPr kumimoji="0" lang="en-US" altLang="lt-LT" sz="900" b="0" i="0" u="none" strike="noStrike" kern="0" cap="none" spc="0" normalizeH="0" baseline="0" noProof="0" dirty="0">
                <a:ln>
                  <a:noFill/>
                </a:ln>
                <a:solidFill>
                  <a:srgbClr val="00B0F0"/>
                </a:solidFill>
                <a:effectLst/>
                <a:uLnTx/>
                <a:uFillTx/>
                <a:latin typeface="Calibri" panose="020F0502020204030204" pitchFamily="34" charset="0"/>
                <a:cs typeface="Calibri" panose="020F0502020204030204" pitchFamily="34" charset="0"/>
              </a:rPr>
              <a:t>5. </a:t>
            </a:r>
            <a:r>
              <a:rPr kumimoji="0" lang="lt-LT" altLang="lt-LT" sz="900" b="0" i="0" u="none" strike="noStrike" kern="0" cap="none" spc="0" normalizeH="0" baseline="0" noProof="0" dirty="0">
                <a:ln>
                  <a:noFill/>
                </a:ln>
                <a:solidFill>
                  <a:srgbClr val="00B0F0"/>
                </a:solidFill>
                <a:effectLst/>
                <a:uLnTx/>
                <a:uFillTx/>
                <a:latin typeface="Calibri" panose="020F0502020204030204" pitchFamily="34" charset="0"/>
                <a:cs typeface="Calibri" panose="020F0502020204030204" pitchFamily="34" charset="0"/>
              </a:rPr>
              <a:t>JEI KLIENTAS/RESPONDENTAS IŠREIŠKIA PAGEIDAVIMĄ, KAD JAM NEBEBŪTŲ NIEKADOS SKAMBINAMA APKLAUSŲ TIKSLAIS:</a:t>
            </a:r>
          </a:p>
          <a:p>
            <a:pPr marL="0" marR="0" lvl="0" indent="0" defTabSz="457200" eaLnBrk="1" fontAlgn="base" latinLnBrk="0" hangingPunct="1">
              <a:lnSpc>
                <a:spcPct val="100000"/>
              </a:lnSpc>
              <a:spcBef>
                <a:spcPct val="0"/>
              </a:spcBef>
              <a:spcAft>
                <a:spcPct val="0"/>
              </a:spcAft>
              <a:buClrTx/>
              <a:buSzTx/>
              <a:buFontTx/>
              <a:buNone/>
              <a:tabLst/>
              <a:defRPr/>
            </a:pPr>
            <a:r>
              <a:rPr kumimoji="0" lang="lt-LT" altLang="lt-LT" sz="9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Atsakome</a:t>
            </a:r>
            <a:r>
              <a:rPr kumimoji="0" lang="lt-LT" altLang="lt-LT" sz="900" b="0" i="1"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„Ačiū, pažymėsime Jūsų prašymą dėl nenoro dalyvauti bendrovės klientų apklausose. Atsiprašome už sutrukdymą.“</a:t>
            </a:r>
            <a:endParaRPr kumimoji="0" lang="lt-LT" altLang="lt-LT" sz="900" b="0" i="0" u="none" strike="noStrike" kern="0" cap="none" spc="0" normalizeH="0" baseline="0" noProof="0" dirty="0">
              <a:ln>
                <a:noFill/>
              </a:ln>
              <a:solidFill>
                <a:srgbClr val="00B0F0"/>
              </a:solidFill>
              <a:effectLst/>
              <a:uLnTx/>
              <a:uFillTx/>
              <a:latin typeface="Calibri" panose="020F0502020204030204" pitchFamily="34" charset="0"/>
              <a:cs typeface="Calibri" panose="020F0502020204030204" pitchFamily="34" charset="0"/>
            </a:endParaRPr>
          </a:p>
          <a:p>
            <a:pPr marL="0" marR="0" lvl="0" indent="0" defTabSz="457200" eaLnBrk="1" fontAlgn="base" latinLnBrk="0" hangingPunct="1">
              <a:lnSpc>
                <a:spcPct val="100000"/>
              </a:lnSpc>
              <a:spcBef>
                <a:spcPct val="0"/>
              </a:spcBef>
              <a:spcAft>
                <a:spcPct val="0"/>
              </a:spcAft>
              <a:buClrTx/>
              <a:buSzTx/>
              <a:buFontTx/>
              <a:buNone/>
              <a:tabLst/>
              <a:defRPr/>
            </a:pPr>
            <a:r>
              <a:rPr kumimoji="0" lang="lt-LT" altLang="lt-LT" sz="900" b="0" i="0" u="none" strike="noStrike" kern="0" cap="none" spc="0" normalizeH="0" baseline="0" noProof="0" dirty="0">
                <a:ln>
                  <a:noFill/>
                </a:ln>
                <a:solidFill>
                  <a:prstClr val="black"/>
                </a:solidFill>
                <a:effectLst/>
                <a:uLnTx/>
                <a:uFillTx/>
                <a:latin typeface="Calibri" panose="020F0502020204030204" pitchFamily="34" charset="0"/>
              </a:rPr>
              <a:t>Klientas kuris atsisako dalyvauti apklausoje ir prašo daugiau nebeskambinti panašiomis temomis, duomenų bazėje prie „ Nesėkmingas skambutis“ pažymime „Atsisakė“. </a:t>
            </a:r>
          </a:p>
          <a:p>
            <a:pPr marL="0" marR="0" lvl="0" indent="0" defTabSz="457200" eaLnBrk="1" fontAlgn="base" latinLnBrk="0" hangingPunct="1">
              <a:lnSpc>
                <a:spcPct val="100000"/>
              </a:lnSpc>
              <a:spcBef>
                <a:spcPct val="0"/>
              </a:spcBef>
              <a:spcAft>
                <a:spcPct val="0"/>
              </a:spcAft>
              <a:buClrTx/>
              <a:buSzTx/>
              <a:buFontTx/>
              <a:buNone/>
              <a:tabLst/>
              <a:defRPr/>
            </a:pPr>
            <a:r>
              <a:rPr kumimoji="0" lang="lt-LT" altLang="lt-LT" sz="9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p>
          <a:p>
            <a:pPr marL="0" marR="0" lvl="0" indent="0" defTabSz="457200" eaLnBrk="1" fontAlgn="base" latinLnBrk="0" hangingPunct="1">
              <a:lnSpc>
                <a:spcPct val="100000"/>
              </a:lnSpc>
              <a:spcBef>
                <a:spcPct val="0"/>
              </a:spcBef>
              <a:spcAft>
                <a:spcPct val="0"/>
              </a:spcAft>
              <a:buClrTx/>
              <a:buSzTx/>
              <a:buFontTx/>
              <a:buNone/>
              <a:tabLst/>
              <a:defRPr/>
            </a:pPr>
            <a:r>
              <a:rPr kumimoji="0" lang="en-US" altLang="lt-LT" sz="900" b="0" i="0" u="none" strike="noStrike" kern="0" cap="none" spc="0" normalizeH="0" baseline="0" noProof="0" dirty="0">
                <a:ln>
                  <a:noFill/>
                </a:ln>
                <a:solidFill>
                  <a:srgbClr val="00B0F0"/>
                </a:solidFill>
                <a:effectLst/>
                <a:uLnTx/>
                <a:uFillTx/>
                <a:latin typeface="Calibri" panose="020F0502020204030204" pitchFamily="34" charset="0"/>
                <a:cs typeface="Calibri" panose="020F0502020204030204" pitchFamily="34" charset="0"/>
              </a:rPr>
              <a:t>6. </a:t>
            </a:r>
            <a:r>
              <a:rPr kumimoji="0" lang="lt-LT" altLang="lt-LT" sz="900" b="0" i="0" u="none" strike="noStrike" kern="0" cap="none" spc="0" normalizeH="0" baseline="0" noProof="0" dirty="0">
                <a:ln>
                  <a:noFill/>
                </a:ln>
                <a:solidFill>
                  <a:srgbClr val="00B0F0"/>
                </a:solidFill>
                <a:effectLst/>
                <a:uLnTx/>
                <a:uFillTx/>
                <a:latin typeface="Calibri" panose="020F0502020204030204" pitchFamily="34" charset="0"/>
                <a:cs typeface="Calibri" panose="020F0502020204030204" pitchFamily="34" charset="0"/>
              </a:rPr>
              <a:t>JEIGU KLIENTAS TEIRAUJASI, KAM REIKALINGAS ĮRAŠAS:</a:t>
            </a:r>
          </a:p>
          <a:p>
            <a:pPr marL="0" marR="0" lvl="0" indent="0" defTabSz="457200" eaLnBrk="1" fontAlgn="base" latinLnBrk="0" hangingPunct="1">
              <a:lnSpc>
                <a:spcPct val="100000"/>
              </a:lnSpc>
              <a:spcBef>
                <a:spcPct val="0"/>
              </a:spcBef>
              <a:spcAft>
                <a:spcPct val="0"/>
              </a:spcAft>
              <a:buClrTx/>
              <a:buSzTx/>
              <a:buFontTx/>
              <a:buNone/>
              <a:tabLst/>
              <a:defRPr/>
            </a:pPr>
            <a:r>
              <a:rPr kumimoji="0" lang="lt-LT" altLang="lt-LT" sz="9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Atsakome „</a:t>
            </a:r>
            <a:r>
              <a:rPr kumimoji="0" lang="lt-LT" altLang="lt-LT" sz="900" b="0" i="1"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Pokalbiai įrašomi tik siekiant užtikrinti, kad Jūsų atsakymai būtų užfiksuoti tiksliai. Garso įrašo duomenys gali būti panaudoti tik šiuo kokybės užtikrinimo tikslu. Visi įrašai bus sunaikinti tyrimui pasibaigus“</a:t>
            </a:r>
            <a:r>
              <a:rPr kumimoji="0" lang="lt-LT" altLang="lt-LT" sz="9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t>
            </a:r>
          </a:p>
          <a:p>
            <a:pPr marL="0" marR="0" lvl="0" indent="0" defTabSz="457200" eaLnBrk="1" fontAlgn="base" latinLnBrk="0" hangingPunct="1">
              <a:lnSpc>
                <a:spcPct val="100000"/>
              </a:lnSpc>
              <a:spcBef>
                <a:spcPct val="0"/>
              </a:spcBef>
              <a:spcAft>
                <a:spcPct val="0"/>
              </a:spcAft>
              <a:buClrTx/>
              <a:buSzTx/>
              <a:buFontTx/>
              <a:buNone/>
              <a:tabLst/>
              <a:defRPr/>
            </a:pPr>
            <a:r>
              <a:rPr kumimoji="0" lang="lt-LT" altLang="lt-LT" sz="9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p>
          <a:p>
            <a:pPr marL="0" marR="0" lvl="0" indent="0" defTabSz="457200" eaLnBrk="1" fontAlgn="base" latinLnBrk="0" hangingPunct="1">
              <a:lnSpc>
                <a:spcPct val="100000"/>
              </a:lnSpc>
              <a:spcBef>
                <a:spcPct val="0"/>
              </a:spcBef>
              <a:spcAft>
                <a:spcPct val="0"/>
              </a:spcAft>
              <a:buClrTx/>
              <a:buSzTx/>
              <a:buFontTx/>
              <a:buNone/>
              <a:tabLst/>
              <a:defRPr/>
            </a:pPr>
            <a:r>
              <a:rPr kumimoji="0" lang="en-US" altLang="lt-LT" sz="900" b="0" i="0" u="none" strike="noStrike" kern="0" cap="none" spc="0" normalizeH="0" baseline="0" noProof="0" dirty="0">
                <a:ln>
                  <a:noFill/>
                </a:ln>
                <a:solidFill>
                  <a:srgbClr val="00B0F0"/>
                </a:solidFill>
                <a:effectLst/>
                <a:uLnTx/>
                <a:uFillTx/>
                <a:latin typeface="Calibri" panose="020F0502020204030204" pitchFamily="34" charset="0"/>
                <a:cs typeface="Calibri" panose="020F0502020204030204" pitchFamily="34" charset="0"/>
              </a:rPr>
              <a:t>7. </a:t>
            </a:r>
            <a:r>
              <a:rPr kumimoji="0" lang="lt-LT" altLang="lt-LT" sz="900" b="0" i="0" u="none" strike="noStrike" kern="0" cap="none" spc="0" normalizeH="0" baseline="0" noProof="0" dirty="0">
                <a:ln>
                  <a:noFill/>
                </a:ln>
                <a:solidFill>
                  <a:srgbClr val="00B0F0"/>
                </a:solidFill>
                <a:effectLst/>
                <a:uLnTx/>
                <a:uFillTx/>
                <a:latin typeface="Calibri" panose="020F0502020204030204" pitchFamily="34" charset="0"/>
                <a:cs typeface="Calibri" panose="020F0502020204030204" pitchFamily="34" charset="0"/>
              </a:rPr>
              <a:t>JEI KLIENTAS/RESPONDENTAS TEIRAUJASI, KOKIU PAGRINDU SKAMBINAME IR KAIP GAUTAS JO KONTAKTAS:</a:t>
            </a:r>
          </a:p>
          <a:p>
            <a:pPr marL="0" marR="0" lvl="0" indent="0" defTabSz="457200" eaLnBrk="1" fontAlgn="base" latinLnBrk="0" hangingPunct="1">
              <a:lnSpc>
                <a:spcPct val="100000"/>
              </a:lnSpc>
              <a:spcBef>
                <a:spcPct val="0"/>
              </a:spcBef>
              <a:spcAft>
                <a:spcPct val="0"/>
              </a:spcAft>
              <a:buClrTx/>
              <a:buSzTx/>
              <a:buFontTx/>
              <a:buNone/>
              <a:tabLst/>
              <a:defRPr/>
            </a:pPr>
            <a:r>
              <a:rPr kumimoji="0" lang="lt-LT" altLang="lt-LT" sz="9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Atsakome „</a:t>
            </a:r>
            <a:r>
              <a:rPr kumimoji="0" lang="lt-LT" altLang="lt-LT" sz="900" b="0" i="1"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Jūs esate Vilniaus vandenų klientas, ir Bendrovė atlieka klientų apklausas Bendrajame duomenų apsaugos reglamente nurodytu teisėto intereso pagrindu – siekdama gerinti viešųjų paslaugų kokybę Vilniaus regione.</a:t>
            </a:r>
          </a:p>
          <a:p>
            <a:pPr marL="0" marR="0" lvl="0" indent="0" defTabSz="457200" eaLnBrk="1" fontAlgn="base" latinLnBrk="0" hangingPunct="1">
              <a:lnSpc>
                <a:spcPct val="100000"/>
              </a:lnSpc>
              <a:spcBef>
                <a:spcPct val="0"/>
              </a:spcBef>
              <a:spcAft>
                <a:spcPct val="0"/>
              </a:spcAft>
              <a:buClrTx/>
              <a:buSzTx/>
              <a:buFontTx/>
              <a:buNone/>
              <a:tabLst/>
              <a:defRPr/>
            </a:pPr>
            <a:r>
              <a:rPr kumimoji="0" lang="lt-LT" altLang="lt-LT" sz="900" b="0" i="1"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Įmonė atsakingai laikosi Europos Sąjungos Bendrojo duomenų apsaugos reglamento (BDAR) bei kitų įstatymų, nustatančių duomenų apsaugos taisykles. Visa informacija apie tai, kaip įmonė naudoja klientų asmens duomenis, skelbiama tinklapyje www.vilniausvandenys.lt skiltyje „Privatumas“. Jei turite papildomų klausimų dėl Jūsų asmeninės informacijos naudojimo, galite kreiptis į Vilniaus vandenų duomenų apsaugos pareigūną elektroniniu paštu </a:t>
            </a:r>
            <a:r>
              <a:rPr kumimoji="0" lang="lt-LT" altLang="lt-LT" sz="900" b="0" i="1" u="none" strike="noStrike" kern="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asmensduomenys@vv.lt</a:t>
            </a:r>
            <a:r>
              <a:rPr kumimoji="0" lang="lt-LT" altLang="lt-LT" sz="900" b="0" i="1"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t>
            </a:r>
          </a:p>
        </p:txBody>
      </p:sp>
      <p:pic>
        <p:nvPicPr>
          <p:cNvPr id="8" name="Picture 3">
            <a:extLst>
              <a:ext uri="{FF2B5EF4-FFF2-40B4-BE49-F238E27FC236}">
                <a16:creationId xmlns:a16="http://schemas.microsoft.com/office/drawing/2014/main" id="{25D00219-9C6E-4CC7-B9F8-DAE585C4F0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8455" r="10361"/>
          <a:stretch>
            <a:fillRect/>
          </a:stretch>
        </p:blipFill>
        <p:spPr bwMode="auto">
          <a:xfrm>
            <a:off x="415611" y="1241571"/>
            <a:ext cx="2243699" cy="3734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10030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F45E7B6-D0E5-4CC3-9754-AAE2A83E6F87}"/>
              </a:ext>
            </a:extLst>
          </p:cNvPr>
          <p:cNvSpPr txBox="1"/>
          <p:nvPr/>
        </p:nvSpPr>
        <p:spPr>
          <a:xfrm>
            <a:off x="769943" y="569797"/>
            <a:ext cx="4336382" cy="584775"/>
          </a:xfrm>
          <a:prstGeom prst="rect">
            <a:avLst/>
          </a:prstGeom>
          <a:noFill/>
        </p:spPr>
        <p:txBody>
          <a:bodyPr wrap="square" rtlCol="0">
            <a:spAutoFit/>
          </a:bodyPr>
          <a:lstStyle/>
          <a:p>
            <a:r>
              <a:rPr lang="en-US" altLang="lt-LT" sz="3200" b="1" dirty="0">
                <a:solidFill>
                  <a:srgbClr val="00B0F0"/>
                </a:solidFill>
              </a:rPr>
              <a:t>KAS</a:t>
            </a:r>
            <a:r>
              <a:rPr lang="lt-LT" altLang="lt-LT" sz="3200" b="1" dirty="0">
                <a:solidFill>
                  <a:srgbClr val="00B0F0"/>
                </a:solidFill>
              </a:rPr>
              <a:t> transakcini</a:t>
            </a:r>
            <a:r>
              <a:rPr lang="en-US" altLang="lt-LT" sz="3200" b="1" dirty="0">
                <a:solidFill>
                  <a:srgbClr val="00B0F0"/>
                </a:solidFill>
              </a:rPr>
              <a:t>s</a:t>
            </a:r>
            <a:r>
              <a:rPr lang="lt-LT" altLang="lt-LT" sz="3200" b="1" dirty="0">
                <a:solidFill>
                  <a:srgbClr val="00B0F0"/>
                </a:solidFill>
              </a:rPr>
              <a:t> tyrim</a:t>
            </a:r>
            <a:r>
              <a:rPr lang="en-US" altLang="lt-LT" sz="3200" b="1" dirty="0">
                <a:solidFill>
                  <a:srgbClr val="00B0F0"/>
                </a:solidFill>
              </a:rPr>
              <a:t>as</a:t>
            </a:r>
            <a:endParaRPr lang="lt-LT" altLang="lt-LT" sz="3200" b="1" dirty="0">
              <a:solidFill>
                <a:srgbClr val="00B0F0"/>
              </a:solidFill>
            </a:endParaRPr>
          </a:p>
        </p:txBody>
      </p:sp>
      <p:sp>
        <p:nvSpPr>
          <p:cNvPr id="5" name="Slide Number Placeholder 4">
            <a:extLst>
              <a:ext uri="{FF2B5EF4-FFF2-40B4-BE49-F238E27FC236}">
                <a16:creationId xmlns:a16="http://schemas.microsoft.com/office/drawing/2014/main" id="{494D633D-24CB-4D42-AC1F-B46E54AA7F36}"/>
              </a:ext>
            </a:extLst>
          </p:cNvPr>
          <p:cNvSpPr>
            <a:spLocks noGrp="1"/>
          </p:cNvSpPr>
          <p:nvPr>
            <p:ph type="sldNum" sz="quarter" idx="12"/>
          </p:nvPr>
        </p:nvSpPr>
        <p:spPr/>
        <p:txBody>
          <a:bodyPr/>
          <a:lstStyle/>
          <a:p>
            <a:fld id="{58FF640A-836C-497D-BED0-F0028F3EA592}" type="slidenum">
              <a:rPr lang="lt-LT" smtClean="0"/>
              <a:pPr/>
              <a:t>3</a:t>
            </a:fld>
            <a:endParaRPr lang="lt-LT" dirty="0"/>
          </a:p>
        </p:txBody>
      </p:sp>
      <p:sp>
        <p:nvSpPr>
          <p:cNvPr id="7" name="TextBox 6">
            <a:extLst>
              <a:ext uri="{FF2B5EF4-FFF2-40B4-BE49-F238E27FC236}">
                <a16:creationId xmlns:a16="http://schemas.microsoft.com/office/drawing/2014/main" id="{E10F8728-B756-4494-A0AE-58AB74F96068}"/>
              </a:ext>
            </a:extLst>
          </p:cNvPr>
          <p:cNvSpPr txBox="1"/>
          <p:nvPr/>
        </p:nvSpPr>
        <p:spPr>
          <a:xfrm>
            <a:off x="600605" y="1154572"/>
            <a:ext cx="7087128" cy="3339376"/>
          </a:xfrm>
          <a:prstGeom prst="rect">
            <a:avLst/>
          </a:prstGeom>
          <a:noFill/>
        </p:spPr>
        <p:txBody>
          <a:bodyPr wrap="square">
            <a:spAutoFit/>
          </a:bodyPr>
          <a:lstStyle/>
          <a:p>
            <a:pPr eaLnBrk="1" fontAlgn="auto" hangingPunct="1">
              <a:spcBef>
                <a:spcPts val="0"/>
              </a:spcBef>
              <a:spcAft>
                <a:spcPts val="0"/>
              </a:spcAft>
              <a:defRPr/>
            </a:pPr>
            <a:r>
              <a:rPr lang="lt-LT" sz="1050" b="1" u="sng" dirty="0">
                <a:solidFill>
                  <a:srgbClr val="00B0F0"/>
                </a:solidFill>
                <a:latin typeface="+mn-lt"/>
              </a:rPr>
              <a:t>POKALBIO SKRIPTAS:</a:t>
            </a:r>
          </a:p>
          <a:p>
            <a:pPr eaLnBrk="1" fontAlgn="auto" hangingPunct="1">
              <a:spcBef>
                <a:spcPts val="0"/>
              </a:spcBef>
              <a:spcAft>
                <a:spcPts val="0"/>
              </a:spcAft>
              <a:defRPr/>
            </a:pPr>
            <a:endParaRPr lang="lt-LT" sz="1050" b="1" u="sng" dirty="0">
              <a:solidFill>
                <a:srgbClr val="00B0F0"/>
              </a:solidFill>
              <a:latin typeface="+mn-lt"/>
            </a:endParaRPr>
          </a:p>
          <a:p>
            <a:pPr eaLnBrk="1" fontAlgn="auto" hangingPunct="1">
              <a:spcBef>
                <a:spcPts val="0"/>
              </a:spcBef>
              <a:spcAft>
                <a:spcPts val="0"/>
              </a:spcAft>
              <a:defRPr/>
            </a:pPr>
            <a:r>
              <a:rPr lang="lt-LT" sz="1000" i="1" dirty="0">
                <a:latin typeface="+mn-lt"/>
              </a:rPr>
              <a:t>POKALBIO SKRIPTAS:</a:t>
            </a:r>
          </a:p>
          <a:p>
            <a:pPr eaLnBrk="1" fontAlgn="auto" hangingPunct="1">
              <a:spcBef>
                <a:spcPts val="0"/>
              </a:spcBef>
              <a:spcAft>
                <a:spcPts val="0"/>
              </a:spcAft>
              <a:defRPr/>
            </a:pPr>
            <a:r>
              <a:rPr lang="lt-LT" sz="1000" i="1" dirty="0">
                <a:latin typeface="+mn-lt"/>
              </a:rPr>
              <a:t>Laba diena, Jums skambina Laura iš Vilniaus Vandenų.</a:t>
            </a:r>
          </a:p>
          <a:p>
            <a:pPr eaLnBrk="1" fontAlgn="auto" hangingPunct="1">
              <a:spcBef>
                <a:spcPts val="0"/>
              </a:spcBef>
              <a:spcAft>
                <a:spcPts val="0"/>
              </a:spcAft>
              <a:defRPr/>
            </a:pPr>
            <a:r>
              <a:rPr lang="lt-LT" sz="1000" i="1" dirty="0">
                <a:latin typeface="+mn-lt"/>
              </a:rPr>
              <a:t>Ar galite skirti kelias minutes pokalbiui?</a:t>
            </a:r>
          </a:p>
          <a:p>
            <a:pPr eaLnBrk="1" fontAlgn="auto" hangingPunct="1">
              <a:spcBef>
                <a:spcPts val="0"/>
              </a:spcBef>
              <a:spcAft>
                <a:spcPts val="0"/>
              </a:spcAft>
              <a:defRPr/>
            </a:pPr>
            <a:r>
              <a:rPr lang="lt-LT" sz="1000" i="1" dirty="0">
                <a:latin typeface="+mn-lt"/>
              </a:rPr>
              <a:t>Noriu informuoti, kad pokalbis kokybės tikslais yra įrašomas, ar sutinkate?</a:t>
            </a:r>
          </a:p>
          <a:p>
            <a:pPr eaLnBrk="1" fontAlgn="auto" hangingPunct="1">
              <a:spcBef>
                <a:spcPts val="0"/>
              </a:spcBef>
              <a:spcAft>
                <a:spcPts val="0"/>
              </a:spcAft>
              <a:defRPr/>
            </a:pPr>
            <a:r>
              <a:rPr lang="lt-LT" sz="1000" i="1" dirty="0">
                <a:latin typeface="+mn-lt"/>
              </a:rPr>
              <a:t>Labai malonu. Esu atsakinga už klientų aptarnavimo kokybę ir norėčiau užduoti jums keletą klausimų.</a:t>
            </a:r>
          </a:p>
          <a:p>
            <a:pPr eaLnBrk="1" fontAlgn="auto" hangingPunct="1">
              <a:spcBef>
                <a:spcPts val="0"/>
              </a:spcBef>
              <a:spcAft>
                <a:spcPts val="0"/>
              </a:spcAft>
              <a:defRPr/>
            </a:pPr>
            <a:r>
              <a:rPr lang="lt-LT" sz="1000" i="1" dirty="0">
                <a:latin typeface="+mn-lt"/>
              </a:rPr>
              <a:t>Pirmiausiai norėčiau pasiteirauti:</a:t>
            </a:r>
          </a:p>
          <a:p>
            <a:pPr marL="171450" indent="-171450" eaLnBrk="1" fontAlgn="auto" hangingPunct="1">
              <a:spcBef>
                <a:spcPts val="0"/>
              </a:spcBef>
              <a:spcAft>
                <a:spcPts val="0"/>
              </a:spcAft>
              <a:buFont typeface="Arial" panose="020B0604020202020204" pitchFamily="34" charset="0"/>
              <a:buChar char="•"/>
              <a:defRPr/>
            </a:pPr>
            <a:r>
              <a:rPr lang="lt-LT" sz="1000" i="1" dirty="0"/>
              <a:t>K</a:t>
            </a:r>
            <a:r>
              <a:rPr lang="lt-LT" sz="1000" i="1" dirty="0">
                <a:latin typeface="+mn-lt"/>
              </a:rPr>
              <a:t>aip vertinate skalėje nuo 0 iki 10, kai 0 blogai, o 10 puikiai, jūsų aptarnavimą kai paskutinį kartą bendravote su mūsų darbuotoju dėl... (įvardinti suteiktos paslaugos pavadinimą, darbuotojo vardą ir pavardę)? (jeigu mažiau &lt;7, paprašyti pakomentuoti kas buvo ne taip)</a:t>
            </a:r>
          </a:p>
          <a:p>
            <a:pPr marL="171450" indent="-171450" eaLnBrk="1" fontAlgn="auto" hangingPunct="1">
              <a:spcBef>
                <a:spcPts val="0"/>
              </a:spcBef>
              <a:spcAft>
                <a:spcPts val="0"/>
              </a:spcAft>
              <a:buFont typeface="Arial" panose="020B0604020202020204" pitchFamily="34" charset="0"/>
              <a:buChar char="•"/>
              <a:defRPr/>
            </a:pPr>
            <a:r>
              <a:rPr lang="lt-LT" sz="1000" i="1" dirty="0">
                <a:latin typeface="+mn-lt"/>
              </a:rPr>
              <a:t>-Kaip pat noriu pasiteirauti kokiu balu, nuo 0 iki 10, vertintumėte Vilniaus Vandenų bendrovę ?</a:t>
            </a:r>
          </a:p>
          <a:p>
            <a:pPr eaLnBrk="1" fontAlgn="auto" hangingPunct="1">
              <a:spcBef>
                <a:spcPts val="0"/>
              </a:spcBef>
              <a:spcAft>
                <a:spcPts val="0"/>
              </a:spcAft>
              <a:defRPr/>
            </a:pPr>
            <a:r>
              <a:rPr lang="lt-LT" sz="1000" i="1" dirty="0">
                <a:latin typeface="+mn-lt"/>
              </a:rPr>
              <a:t>Dėkui už atsakymus. Gražios Jums dienos.</a:t>
            </a:r>
            <a:endParaRPr lang="lt-LT" sz="1000" dirty="0">
              <a:latin typeface="+mn-lt"/>
            </a:endParaRPr>
          </a:p>
          <a:p>
            <a:pPr algn="ctr" eaLnBrk="1" fontAlgn="auto" hangingPunct="1">
              <a:spcBef>
                <a:spcPts val="0"/>
              </a:spcBef>
              <a:spcAft>
                <a:spcPts val="0"/>
              </a:spcAft>
              <a:defRPr/>
            </a:pPr>
            <a:r>
              <a:rPr lang="lt-LT" sz="1000" b="1" i="1" dirty="0">
                <a:latin typeface="+mn-lt"/>
              </a:rPr>
              <a:t>Dėkojame už atsakymus ir </a:t>
            </a:r>
            <a:r>
              <a:rPr lang="en-US" sz="1000" b="1" i="1" dirty="0">
                <a:latin typeface="+mn-lt"/>
              </a:rPr>
              <a:t>linki</a:t>
            </a:r>
            <a:r>
              <a:rPr lang="lt-LT" sz="1000" b="1" i="1" dirty="0">
                <a:latin typeface="+mn-lt"/>
              </a:rPr>
              <a:t>me</a:t>
            </a:r>
            <a:r>
              <a:rPr lang="en-US" sz="1000" b="1" i="1" dirty="0">
                <a:latin typeface="+mn-lt"/>
              </a:rPr>
              <a:t> Jums </a:t>
            </a:r>
            <a:r>
              <a:rPr lang="lt-LT" sz="1000" b="1" i="1" dirty="0">
                <a:latin typeface="+mn-lt"/>
              </a:rPr>
              <a:t>gražios dienos </a:t>
            </a:r>
            <a:r>
              <a:rPr lang="en-US" sz="1000" b="1" i="1" dirty="0">
                <a:latin typeface="+mn-lt"/>
              </a:rPr>
              <a:t>!</a:t>
            </a:r>
            <a:endParaRPr lang="lt-LT" sz="1000" b="1" i="1" dirty="0">
              <a:latin typeface="+mn-lt"/>
            </a:endParaRPr>
          </a:p>
          <a:p>
            <a:pPr algn="ctr" eaLnBrk="1" fontAlgn="auto" hangingPunct="1">
              <a:spcBef>
                <a:spcPts val="0"/>
              </a:spcBef>
              <a:spcAft>
                <a:spcPts val="0"/>
              </a:spcAft>
              <a:defRPr/>
            </a:pPr>
            <a:endParaRPr lang="lt-LT" sz="1000" b="1" i="1" dirty="0"/>
          </a:p>
          <a:p>
            <a:pPr algn="ctr" eaLnBrk="1" fontAlgn="auto" hangingPunct="1">
              <a:spcBef>
                <a:spcPts val="0"/>
              </a:spcBef>
              <a:spcAft>
                <a:spcPts val="0"/>
              </a:spcAft>
              <a:defRPr/>
            </a:pPr>
            <a:r>
              <a:rPr lang="lt-LT" sz="1000" b="1" i="1" dirty="0"/>
              <a:t>Papildomai užduodami klausimai apie su skaitikliais dirbančių kolegų darbą:</a:t>
            </a:r>
          </a:p>
          <a:p>
            <a:pPr marL="171450" indent="-171450" eaLnBrk="1" fontAlgn="auto" hangingPunct="1">
              <a:spcBef>
                <a:spcPts val="0"/>
              </a:spcBef>
              <a:spcAft>
                <a:spcPts val="0"/>
              </a:spcAft>
              <a:buFont typeface="Arial" panose="020B0604020202020204" pitchFamily="34" charset="0"/>
              <a:buChar char="•"/>
              <a:defRPr/>
            </a:pPr>
            <a:r>
              <a:rPr lang="lt-LT" sz="1000" b="0" i="0" dirty="0">
                <a:solidFill>
                  <a:srgbClr val="1F1F1F"/>
                </a:solidFill>
                <a:effectLst/>
                <a:latin typeface="Google Sans"/>
              </a:rPr>
              <a:t>Ar darbuotojas atvyko sutartą dieną sutartu laiku?</a:t>
            </a:r>
          </a:p>
          <a:p>
            <a:pPr marL="171450" indent="-171450" eaLnBrk="1" fontAlgn="auto" hangingPunct="1">
              <a:spcBef>
                <a:spcPts val="0"/>
              </a:spcBef>
              <a:spcAft>
                <a:spcPts val="0"/>
              </a:spcAft>
              <a:buFont typeface="Arial" panose="020B0604020202020204" pitchFamily="34" charset="0"/>
              <a:buChar char="•"/>
              <a:defRPr/>
            </a:pPr>
            <a:r>
              <a:rPr lang="lt-LT" sz="1000" b="0" i="0" dirty="0">
                <a:solidFill>
                  <a:srgbClr val="1F1F1F"/>
                </a:solidFill>
                <a:effectLst/>
                <a:latin typeface="Google Sans"/>
              </a:rPr>
              <a:t>Ar su Jumis darbuotojas bendravo mandagiai?</a:t>
            </a:r>
          </a:p>
          <a:p>
            <a:pPr marL="171450" indent="-171450" eaLnBrk="1" fontAlgn="auto" hangingPunct="1">
              <a:spcBef>
                <a:spcPts val="0"/>
              </a:spcBef>
              <a:spcAft>
                <a:spcPts val="0"/>
              </a:spcAft>
              <a:buFont typeface="Arial" panose="020B0604020202020204" pitchFamily="34" charset="0"/>
              <a:buChar char="•"/>
              <a:defRPr/>
            </a:pPr>
            <a:r>
              <a:rPr lang="lt-LT" sz="1000" b="0" i="0" dirty="0">
                <a:solidFill>
                  <a:srgbClr val="1F1F1F"/>
                </a:solidFill>
                <a:effectLst/>
                <a:latin typeface="Google Sans"/>
              </a:rPr>
              <a:t>Ar darbuotojas dirbo tvarkingai: atvykęs į patalpą naudojo </a:t>
            </a:r>
            <a:r>
              <a:rPr lang="lt-LT" sz="1000" b="0" i="0" dirty="0" err="1">
                <a:solidFill>
                  <a:srgbClr val="1F1F1F"/>
                </a:solidFill>
                <a:effectLst/>
                <a:latin typeface="Google Sans"/>
              </a:rPr>
              <a:t>antbačius</a:t>
            </a:r>
            <a:r>
              <a:rPr lang="lt-LT" sz="1000" b="0" i="0" dirty="0">
                <a:solidFill>
                  <a:srgbClr val="1F1F1F"/>
                </a:solidFill>
                <a:effectLst/>
                <a:latin typeface="Google Sans"/>
              </a:rPr>
              <a:t> (vienkartinius batų apavus), atlikęs darbą paliko tvarkingą darbo vietą</a:t>
            </a:r>
            <a:endParaRPr lang="lt-LT" sz="1000" b="1" i="1" dirty="0"/>
          </a:p>
          <a:p>
            <a:pPr algn="ctr" eaLnBrk="1" fontAlgn="auto" hangingPunct="1">
              <a:spcBef>
                <a:spcPts val="0"/>
              </a:spcBef>
              <a:spcAft>
                <a:spcPts val="0"/>
              </a:spcAft>
              <a:defRPr/>
            </a:pPr>
            <a:endParaRPr lang="lt-LT" sz="1000" b="1" i="1" dirty="0">
              <a:latin typeface="+mn-lt"/>
            </a:endParaRPr>
          </a:p>
        </p:txBody>
      </p:sp>
      <p:sp>
        <p:nvSpPr>
          <p:cNvPr id="10" name="TextBox 2">
            <a:extLst>
              <a:ext uri="{FF2B5EF4-FFF2-40B4-BE49-F238E27FC236}">
                <a16:creationId xmlns:a16="http://schemas.microsoft.com/office/drawing/2014/main" id="{A129CB4A-590F-42BB-85AA-F412E3CAC24F}"/>
              </a:ext>
            </a:extLst>
          </p:cNvPr>
          <p:cNvSpPr txBox="1">
            <a:spLocks noChangeArrowheads="1"/>
          </p:cNvSpPr>
          <p:nvPr/>
        </p:nvSpPr>
        <p:spPr bwMode="auto">
          <a:xfrm>
            <a:off x="1837267" y="4288552"/>
            <a:ext cx="8732778" cy="1169551"/>
          </a:xfrm>
          <a:prstGeom prst="rect">
            <a:avLst/>
          </a:prstGeom>
          <a:noFill/>
          <a:ln>
            <a:noFill/>
          </a:ln>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fontAlgn="auto" hangingPunct="1">
              <a:spcBef>
                <a:spcPts val="0"/>
              </a:spcBef>
              <a:spcAft>
                <a:spcPts val="0"/>
              </a:spcAft>
              <a:defRPr/>
            </a:pPr>
            <a:r>
              <a:rPr lang="en-US" sz="1000" b="1" u="sng" dirty="0">
                <a:solidFill>
                  <a:srgbClr val="00B0F0"/>
                </a:solidFill>
              </a:rPr>
              <a:t>PASTABOS</a:t>
            </a:r>
            <a:r>
              <a:rPr lang="en-US" sz="1000" b="1" dirty="0">
                <a:solidFill>
                  <a:srgbClr val="00B0F0"/>
                </a:solidFill>
              </a:rPr>
              <a:t>:</a:t>
            </a:r>
            <a:endParaRPr lang="en-US" altLang="lt-LT" sz="1000" b="1" u="sng" dirty="0">
              <a:solidFill>
                <a:srgbClr val="00B0F0"/>
              </a:solidFill>
            </a:endParaRPr>
          </a:p>
          <a:p>
            <a:pPr marL="171450" indent="-171450" eaLnBrk="1" fontAlgn="auto" hangingPunct="1">
              <a:spcBef>
                <a:spcPts val="0"/>
              </a:spcBef>
              <a:spcAft>
                <a:spcPts val="0"/>
              </a:spcAft>
              <a:buFont typeface="Wingdings" panose="05000000000000000000" pitchFamily="2" charset="2"/>
              <a:buChar char="ü"/>
              <a:defRPr/>
            </a:pPr>
            <a:r>
              <a:rPr lang="lt-LT" sz="1000" dirty="0"/>
              <a:t>Naujų įrašų apklausą KC vykdo</a:t>
            </a:r>
            <a:r>
              <a:rPr lang="en-US" sz="1000" dirty="0"/>
              <a:t> </a:t>
            </a:r>
            <a:r>
              <a:rPr lang="lt-LT" sz="1000" dirty="0"/>
              <a:t>kiekvieną savaitės 3, 4- dienį.</a:t>
            </a:r>
            <a:endParaRPr lang="en-US" sz="1000" dirty="0"/>
          </a:p>
          <a:p>
            <a:pPr marL="171450" indent="-171450" eaLnBrk="1" fontAlgn="auto" hangingPunct="1">
              <a:spcBef>
                <a:spcPts val="0"/>
              </a:spcBef>
              <a:spcAft>
                <a:spcPts val="0"/>
              </a:spcAft>
              <a:buFont typeface="Wingdings" panose="05000000000000000000" pitchFamily="2" charset="2"/>
              <a:buChar char="ü"/>
              <a:defRPr/>
            </a:pPr>
            <a:r>
              <a:rPr lang="lt-LT" sz="1000" dirty="0"/>
              <a:t>Su klientu susisiekti ne daugiau kaip per 2 skambučius. Nepavykus atlikti apklausos- įrašyti įrašą duomenų bazėje "Nepavyko susisiekti“</a:t>
            </a:r>
            <a:r>
              <a:rPr lang="en-US" sz="1000" dirty="0"/>
              <a:t>.</a:t>
            </a:r>
            <a:endParaRPr lang="lt-LT" sz="1000" dirty="0"/>
          </a:p>
          <a:p>
            <a:pPr marL="171450" indent="-171450" eaLnBrk="1" fontAlgn="auto" hangingPunct="1">
              <a:spcBef>
                <a:spcPts val="0"/>
              </a:spcBef>
              <a:spcAft>
                <a:spcPts val="0"/>
              </a:spcAft>
              <a:buFont typeface="Wingdings" panose="05000000000000000000" pitchFamily="2" charset="2"/>
              <a:buChar char="ü"/>
              <a:defRPr/>
            </a:pPr>
            <a:r>
              <a:rPr lang="lt-LT" sz="1000" dirty="0"/>
              <a:t>Ne lietuvių kalba kalbantiems klientams turi perskambinti konsultantas kalbantis kliento kalba (angliškai arba rusiškai).</a:t>
            </a:r>
            <a:endParaRPr lang="en-US" sz="1000" dirty="0"/>
          </a:p>
          <a:p>
            <a:pPr marL="171450" indent="-171450" eaLnBrk="1" fontAlgn="auto" hangingPunct="1">
              <a:spcBef>
                <a:spcPts val="0"/>
              </a:spcBef>
              <a:spcAft>
                <a:spcPts val="0"/>
              </a:spcAft>
              <a:buFont typeface="Wingdings" panose="05000000000000000000" pitchFamily="2" charset="2"/>
              <a:buChar char="ü"/>
              <a:defRPr/>
            </a:pPr>
            <a:r>
              <a:rPr lang="lt-LT" sz="1000" dirty="0"/>
              <a:t>Vertinimo skalė nuo </a:t>
            </a:r>
            <a:r>
              <a:rPr lang="en-US" sz="1000" dirty="0"/>
              <a:t>1</a:t>
            </a:r>
            <a:r>
              <a:rPr lang="lt-LT" sz="1000" dirty="0"/>
              <a:t> iki 10.</a:t>
            </a:r>
          </a:p>
          <a:p>
            <a:pPr marL="171450" indent="-171450" eaLnBrk="1" fontAlgn="auto" hangingPunct="1">
              <a:spcBef>
                <a:spcPts val="0"/>
              </a:spcBef>
              <a:spcAft>
                <a:spcPts val="0"/>
              </a:spcAft>
              <a:buFont typeface="Wingdings" panose="05000000000000000000" pitchFamily="2" charset="2"/>
              <a:buChar char="ü"/>
              <a:defRPr/>
            </a:pPr>
            <a:r>
              <a:rPr lang="lt-LT" sz="1000" dirty="0"/>
              <a:t>Rašomi tik sveiki skaičiai.</a:t>
            </a:r>
            <a:endParaRPr lang="en-US" sz="1000" dirty="0"/>
          </a:p>
          <a:p>
            <a:pPr marL="171450" indent="-171450" eaLnBrk="1" fontAlgn="auto" hangingPunct="1">
              <a:spcBef>
                <a:spcPts val="0"/>
              </a:spcBef>
              <a:spcAft>
                <a:spcPts val="0"/>
              </a:spcAft>
              <a:buFont typeface="Wingdings" panose="05000000000000000000" pitchFamily="2" charset="2"/>
              <a:buChar char="ü"/>
              <a:defRPr/>
            </a:pPr>
            <a:r>
              <a:rPr lang="lt-LT" sz="1000" dirty="0"/>
              <a:t>Rašoma viena įvertinimo reikšmė (negali būti 8-9). Jei klientas sako, kad tarp 8 ir 9, prašome kliento tiksliai įvardyti įvertinimą. Nesutikus – lauką paliekame tuščią.</a:t>
            </a:r>
            <a:endParaRPr lang="en-US" sz="1000" dirty="0"/>
          </a:p>
        </p:txBody>
      </p:sp>
      <p:pic>
        <p:nvPicPr>
          <p:cNvPr id="13" name="Paveikslėlis 8">
            <a:extLst>
              <a:ext uri="{FF2B5EF4-FFF2-40B4-BE49-F238E27FC236}">
                <a16:creationId xmlns:a16="http://schemas.microsoft.com/office/drawing/2014/main" id="{E722E99E-D621-4CEE-A882-F00E3123F1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06281" y="560509"/>
            <a:ext cx="1798637" cy="160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2">
            <a:extLst>
              <a:ext uri="{FF2B5EF4-FFF2-40B4-BE49-F238E27FC236}">
                <a16:creationId xmlns:a16="http://schemas.microsoft.com/office/drawing/2014/main" id="{60B1FA68-4A3C-4373-A7C4-1E08B8027B80}"/>
              </a:ext>
            </a:extLst>
          </p:cNvPr>
          <p:cNvSpPr txBox="1">
            <a:spLocks noChangeArrowheads="1"/>
          </p:cNvSpPr>
          <p:nvPr/>
        </p:nvSpPr>
        <p:spPr bwMode="auto">
          <a:xfrm>
            <a:off x="7772245" y="2187088"/>
            <a:ext cx="2579626" cy="1569660"/>
          </a:xfrm>
          <a:prstGeom prst="rect">
            <a:avLst/>
          </a:prstGeom>
          <a:noFill/>
          <a:ln>
            <a:noFill/>
          </a:ln>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fontAlgn="auto" hangingPunct="1">
              <a:spcBef>
                <a:spcPts val="0"/>
              </a:spcBef>
              <a:spcAft>
                <a:spcPts val="0"/>
              </a:spcAft>
              <a:defRPr/>
            </a:pPr>
            <a:r>
              <a:rPr lang="lt-LT" sz="800" b="1" u="sng" dirty="0">
                <a:solidFill>
                  <a:srgbClr val="FF0000"/>
                </a:solidFill>
              </a:rPr>
              <a:t>GAVUS „HOT ALERT“ ( &lt;7 balai ):</a:t>
            </a:r>
          </a:p>
          <a:p>
            <a:pPr marL="171450" indent="-171450" eaLnBrk="1" fontAlgn="auto" hangingPunct="1">
              <a:spcBef>
                <a:spcPts val="0"/>
              </a:spcBef>
              <a:spcAft>
                <a:spcPts val="0"/>
              </a:spcAft>
              <a:buFont typeface="Wingdings" panose="05000000000000000000" pitchFamily="2" charset="2"/>
              <a:buChar char="ü"/>
              <a:defRPr/>
            </a:pPr>
            <a:r>
              <a:rPr lang="lt-LT" sz="800" dirty="0"/>
              <a:t>Paprašyti pakomentuoti kas buvo ne tai</a:t>
            </a:r>
            <a:r>
              <a:rPr lang="en-US" sz="800" dirty="0"/>
              <a:t>p</a:t>
            </a:r>
            <a:r>
              <a:rPr lang="lt-LT" sz="800" dirty="0"/>
              <a:t>.</a:t>
            </a:r>
            <a:endParaRPr lang="en-US" altLang="lt-LT" sz="800" b="1" u="sng" dirty="0">
              <a:solidFill>
                <a:srgbClr val="FF0000"/>
              </a:solidFill>
            </a:endParaRPr>
          </a:p>
          <a:p>
            <a:pPr marL="171450" indent="-171450" eaLnBrk="1" fontAlgn="auto" hangingPunct="1">
              <a:spcBef>
                <a:spcPts val="0"/>
              </a:spcBef>
              <a:spcAft>
                <a:spcPts val="0"/>
              </a:spcAft>
              <a:buFont typeface="Wingdings" panose="05000000000000000000" pitchFamily="2" charset="2"/>
              <a:buChar char="ü"/>
              <a:defRPr/>
            </a:pPr>
            <a:r>
              <a:rPr lang="lt-LT" sz="800" dirty="0"/>
              <a:t>Operatyviai informuoti VV darbuotojus įkeliant informaciją į DVS </a:t>
            </a:r>
            <a:r>
              <a:rPr lang="lt-LT" sz="800" dirty="0" err="1"/>
              <a:t>Doclogix</a:t>
            </a:r>
            <a:r>
              <a:rPr lang="lt-LT" sz="800" dirty="0"/>
              <a:t> sistemą ir papildomai nepriklausomam vertintojui nusiųsti informaciją apie įkėlimo faktą Projektų vadovui (GCSI).</a:t>
            </a:r>
            <a:endParaRPr lang="fi-FI" sz="800" dirty="0"/>
          </a:p>
          <a:p>
            <a:pPr marL="171450" indent="-171450" eaLnBrk="1" fontAlgn="auto" hangingPunct="1">
              <a:spcBef>
                <a:spcPts val="0"/>
              </a:spcBef>
              <a:spcAft>
                <a:spcPts val="0"/>
              </a:spcAft>
              <a:buFont typeface="Wingdings" panose="05000000000000000000" pitchFamily="2" charset="2"/>
              <a:buChar char="ü"/>
              <a:defRPr/>
            </a:pPr>
            <a:r>
              <a:rPr lang="fi-FI" sz="800" b="1" dirty="0"/>
              <a:t>HA prane</a:t>
            </a:r>
            <a:r>
              <a:rPr lang="lt-LT" sz="800" b="1" dirty="0"/>
              <a:t>šime pateikiama informacija: </a:t>
            </a:r>
          </a:p>
          <a:p>
            <a:pPr marL="171450" indent="-171450" eaLnBrk="1" fontAlgn="auto" hangingPunct="1">
              <a:spcBef>
                <a:spcPts val="0"/>
              </a:spcBef>
              <a:spcAft>
                <a:spcPts val="0"/>
              </a:spcAft>
              <a:buFontTx/>
              <a:buChar char="-"/>
              <a:defRPr/>
            </a:pPr>
            <a:r>
              <a:rPr lang="lt-LT" sz="800" dirty="0"/>
              <a:t>Duomenų bazės puslapio pav.</a:t>
            </a:r>
            <a:endParaRPr lang="en-US" sz="800" dirty="0"/>
          </a:p>
          <a:p>
            <a:pPr marL="171450" indent="-171450" eaLnBrk="1" fontAlgn="auto" hangingPunct="1">
              <a:spcBef>
                <a:spcPts val="0"/>
              </a:spcBef>
              <a:spcAft>
                <a:spcPts val="0"/>
              </a:spcAft>
              <a:buFontTx/>
              <a:buChar char="-"/>
              <a:defRPr/>
            </a:pPr>
            <a:r>
              <a:rPr lang="en-US" sz="800" dirty="0"/>
              <a:t>Darbuotoj</a:t>
            </a:r>
            <a:r>
              <a:rPr lang="lt-LT" sz="800" dirty="0"/>
              <a:t>o</a:t>
            </a:r>
            <a:r>
              <a:rPr lang="en-US" sz="800" dirty="0"/>
              <a:t> </a:t>
            </a:r>
            <a:r>
              <a:rPr lang="en-US" sz="800" dirty="0" err="1"/>
              <a:t>ar</a:t>
            </a:r>
            <a:r>
              <a:rPr lang="en-US" sz="800" dirty="0"/>
              <a:t> </a:t>
            </a:r>
            <a:r>
              <a:rPr lang="lt-LT" sz="800" dirty="0"/>
              <a:t>įmonės HA</a:t>
            </a:r>
          </a:p>
          <a:p>
            <a:pPr marL="171450" indent="-171450" eaLnBrk="1" fontAlgn="auto" hangingPunct="1">
              <a:spcBef>
                <a:spcPts val="0"/>
              </a:spcBef>
              <a:spcAft>
                <a:spcPts val="0"/>
              </a:spcAft>
              <a:buFontTx/>
              <a:buChar char="-"/>
              <a:defRPr/>
            </a:pPr>
            <a:r>
              <a:rPr lang="lt-LT" sz="800" dirty="0"/>
              <a:t>Kliento tel. Nr.</a:t>
            </a:r>
          </a:p>
          <a:p>
            <a:pPr marL="171450" indent="-171450" eaLnBrk="1" fontAlgn="auto" hangingPunct="1">
              <a:spcBef>
                <a:spcPts val="0"/>
              </a:spcBef>
              <a:spcAft>
                <a:spcPts val="0"/>
              </a:spcAft>
              <a:buFontTx/>
              <a:buChar char="-"/>
              <a:defRPr/>
            </a:pPr>
            <a:r>
              <a:rPr lang="lt-LT" sz="800" dirty="0"/>
              <a:t>Kliento komentaras su balu</a:t>
            </a:r>
          </a:p>
          <a:p>
            <a:pPr marL="171450" indent="-171450" eaLnBrk="1" fontAlgn="auto" hangingPunct="1">
              <a:spcBef>
                <a:spcPts val="0"/>
              </a:spcBef>
              <a:spcAft>
                <a:spcPts val="0"/>
              </a:spcAft>
              <a:buFontTx/>
              <a:buChar char="-"/>
              <a:defRPr/>
            </a:pPr>
            <a:r>
              <a:rPr lang="lt-LT" sz="800" dirty="0"/>
              <a:t>Pokalbio įrašas</a:t>
            </a:r>
            <a:endParaRPr lang="fi-FI" sz="800" dirty="0"/>
          </a:p>
        </p:txBody>
      </p:sp>
    </p:spTree>
    <p:extLst>
      <p:ext uri="{BB962C8B-B14F-4D97-AF65-F5344CB8AC3E}">
        <p14:creationId xmlns:p14="http://schemas.microsoft.com/office/powerpoint/2010/main" val="690426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F45E7B6-D0E5-4CC3-9754-AAE2A83E6F87}"/>
              </a:ext>
            </a:extLst>
          </p:cNvPr>
          <p:cNvSpPr txBox="1"/>
          <p:nvPr/>
        </p:nvSpPr>
        <p:spPr>
          <a:xfrm>
            <a:off x="769942" y="569797"/>
            <a:ext cx="5630857" cy="584775"/>
          </a:xfrm>
          <a:prstGeom prst="rect">
            <a:avLst/>
          </a:prstGeom>
          <a:noFill/>
        </p:spPr>
        <p:txBody>
          <a:bodyPr wrap="square" rtlCol="0">
            <a:spAutoFit/>
          </a:bodyPr>
          <a:lstStyle/>
          <a:p>
            <a:r>
              <a:rPr lang="lt-LT" altLang="lt-LT" sz="3200" b="1" dirty="0">
                <a:solidFill>
                  <a:srgbClr val="00B0F0"/>
                </a:solidFill>
              </a:rPr>
              <a:t> N</a:t>
            </a:r>
            <a:r>
              <a:rPr lang="en-US" altLang="lt-LT" sz="3200" b="1" dirty="0">
                <a:solidFill>
                  <a:srgbClr val="00B0F0"/>
                </a:solidFill>
              </a:rPr>
              <a:t>K</a:t>
            </a:r>
            <a:r>
              <a:rPr lang="lt-LT" altLang="lt-LT" sz="3200" b="1" dirty="0">
                <a:solidFill>
                  <a:srgbClr val="00B0F0"/>
                </a:solidFill>
              </a:rPr>
              <a:t>P</a:t>
            </a:r>
            <a:r>
              <a:rPr lang="en-US" altLang="lt-LT" sz="3200" b="1" dirty="0">
                <a:solidFill>
                  <a:srgbClr val="00B0F0"/>
                </a:solidFill>
              </a:rPr>
              <a:t>TT</a:t>
            </a:r>
            <a:r>
              <a:rPr lang="lt-LT" altLang="lt-LT" sz="3200" b="1" dirty="0">
                <a:solidFill>
                  <a:srgbClr val="00B0F0"/>
                </a:solidFill>
              </a:rPr>
              <a:t> transakcini</a:t>
            </a:r>
            <a:r>
              <a:rPr lang="en-US" altLang="lt-LT" sz="3200" b="1" dirty="0">
                <a:solidFill>
                  <a:srgbClr val="00B0F0"/>
                </a:solidFill>
              </a:rPr>
              <a:t>s</a:t>
            </a:r>
            <a:r>
              <a:rPr lang="lt-LT" altLang="lt-LT" sz="3200" b="1" dirty="0">
                <a:solidFill>
                  <a:srgbClr val="00B0F0"/>
                </a:solidFill>
              </a:rPr>
              <a:t> tyrim</a:t>
            </a:r>
            <a:r>
              <a:rPr lang="en-US" altLang="lt-LT" sz="3200" b="1" dirty="0">
                <a:solidFill>
                  <a:srgbClr val="00B0F0"/>
                </a:solidFill>
              </a:rPr>
              <a:t>as</a:t>
            </a:r>
            <a:endParaRPr lang="lt-LT" altLang="lt-LT" sz="3200" b="1" dirty="0">
              <a:solidFill>
                <a:srgbClr val="00B0F0"/>
              </a:solidFill>
            </a:endParaRPr>
          </a:p>
        </p:txBody>
      </p:sp>
      <p:sp>
        <p:nvSpPr>
          <p:cNvPr id="5" name="Slide Number Placeholder 4">
            <a:extLst>
              <a:ext uri="{FF2B5EF4-FFF2-40B4-BE49-F238E27FC236}">
                <a16:creationId xmlns:a16="http://schemas.microsoft.com/office/drawing/2014/main" id="{494D633D-24CB-4D42-AC1F-B46E54AA7F36}"/>
              </a:ext>
            </a:extLst>
          </p:cNvPr>
          <p:cNvSpPr>
            <a:spLocks noGrp="1"/>
          </p:cNvSpPr>
          <p:nvPr>
            <p:ph type="sldNum" sz="quarter" idx="12"/>
          </p:nvPr>
        </p:nvSpPr>
        <p:spPr/>
        <p:txBody>
          <a:bodyPr/>
          <a:lstStyle/>
          <a:p>
            <a:fld id="{58FF640A-836C-497D-BED0-F0028F3EA592}" type="slidenum">
              <a:rPr lang="lt-LT" smtClean="0"/>
              <a:pPr/>
              <a:t>4</a:t>
            </a:fld>
            <a:endParaRPr lang="lt-LT" dirty="0"/>
          </a:p>
        </p:txBody>
      </p:sp>
      <p:sp>
        <p:nvSpPr>
          <p:cNvPr id="14" name="TextBox 1">
            <a:extLst>
              <a:ext uri="{FF2B5EF4-FFF2-40B4-BE49-F238E27FC236}">
                <a16:creationId xmlns:a16="http://schemas.microsoft.com/office/drawing/2014/main" id="{B52A8F1B-002A-4CA0-AFD0-473E9EE62B37}"/>
              </a:ext>
            </a:extLst>
          </p:cNvPr>
          <p:cNvSpPr txBox="1">
            <a:spLocks noChangeArrowheads="1"/>
          </p:cNvSpPr>
          <p:nvPr/>
        </p:nvSpPr>
        <p:spPr bwMode="auto">
          <a:xfrm>
            <a:off x="344488" y="1154572"/>
            <a:ext cx="7410979" cy="3139321"/>
          </a:xfrm>
          <a:prstGeom prst="rect">
            <a:avLst/>
          </a:prstGeom>
          <a:noFill/>
          <a:ln>
            <a:noFill/>
          </a:ln>
        </p:spPr>
        <p:txBody>
          <a:bodyPr wrap="square">
            <a:spAutoFit/>
          </a:bodyPr>
          <a:lstStyle>
            <a:lvl1pPr>
              <a:defRPr>
                <a:solidFill>
                  <a:schemeClr val="tx1"/>
                </a:solidFill>
                <a:latin typeface="Calibri" panose="020F0502020204030204" pitchFamily="34" charset="0"/>
              </a:defRPr>
            </a:lvl1pPr>
            <a:lvl2pPr>
              <a:defRPr>
                <a:solidFill>
                  <a:schemeClr val="tx1"/>
                </a:solidFill>
                <a:latin typeface="Calibri" panose="020F0502020204030204" pitchFamily="34" charset="0"/>
              </a:defRPr>
            </a:lvl2pPr>
            <a:lvl3pPr marL="1085850" indent="-17145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fontAlgn="auto" hangingPunct="1">
              <a:spcBef>
                <a:spcPts val="0"/>
              </a:spcBef>
              <a:spcAft>
                <a:spcPts val="0"/>
              </a:spcAft>
              <a:defRPr/>
            </a:pPr>
            <a:r>
              <a:rPr lang="lt-LT" altLang="lt-LT" sz="1000" b="1" u="sng" dirty="0">
                <a:solidFill>
                  <a:srgbClr val="00B0F0"/>
                </a:solidFill>
              </a:rPr>
              <a:t>POKALBIO SKRIPTAS</a:t>
            </a:r>
          </a:p>
          <a:p>
            <a:pPr eaLnBrk="1" fontAlgn="auto" hangingPunct="1">
              <a:spcBef>
                <a:spcPts val="0"/>
              </a:spcBef>
              <a:spcAft>
                <a:spcPts val="0"/>
              </a:spcAft>
              <a:defRPr/>
            </a:pPr>
            <a:endParaRPr lang="lt-LT" altLang="lt-LT" sz="800" b="1" u="sng" dirty="0">
              <a:solidFill>
                <a:srgbClr val="00B0F0"/>
              </a:solidFill>
            </a:endParaRPr>
          </a:p>
          <a:p>
            <a:pPr eaLnBrk="1" fontAlgn="auto" hangingPunct="1">
              <a:spcBef>
                <a:spcPts val="0"/>
              </a:spcBef>
              <a:spcAft>
                <a:spcPts val="0"/>
              </a:spcAft>
              <a:defRPr/>
            </a:pPr>
            <a:r>
              <a:rPr lang="lt-LT" altLang="lt-LT" sz="900" i="1" dirty="0"/>
              <a:t>Laba diena. Aš esu …. </a:t>
            </a:r>
            <a:r>
              <a:rPr lang="lt-LT" altLang="lt-LT" sz="900" i="1" dirty="0">
                <a:solidFill>
                  <a:schemeClr val="tx1">
                    <a:lumMod val="50000"/>
                    <a:lumOff val="50000"/>
                  </a:schemeClr>
                </a:solidFill>
              </a:rPr>
              <a:t>(Vardas) </a:t>
            </a:r>
            <a:r>
              <a:rPr lang="lt-LT" altLang="lt-LT" sz="900" i="1" dirty="0"/>
              <a:t>ir skambinu iš „Vilniaus vandenų“. </a:t>
            </a:r>
            <a:endParaRPr lang="en-US" altLang="lt-LT" sz="900" i="1" dirty="0"/>
          </a:p>
          <a:p>
            <a:pPr eaLnBrk="1" fontAlgn="auto" hangingPunct="1">
              <a:spcBef>
                <a:spcPts val="0"/>
              </a:spcBef>
              <a:spcAft>
                <a:spcPts val="0"/>
              </a:spcAft>
              <a:defRPr/>
            </a:pPr>
            <a:r>
              <a:rPr lang="lt-LT" altLang="lt-LT" sz="900" i="1" dirty="0"/>
              <a:t>Praėjusios savaitės bėgyje „Vilniaus vandenų“ darbuotojai atliko pajungimo</a:t>
            </a:r>
            <a:r>
              <a:rPr lang="en-US" altLang="lt-LT" sz="900" i="1" dirty="0"/>
              <a:t> </a:t>
            </a:r>
            <a:r>
              <a:rPr lang="lt-LT" altLang="lt-LT" sz="900" i="1" dirty="0"/>
              <a:t>darbus adresu </a:t>
            </a:r>
            <a:r>
              <a:rPr lang="lt-LT" altLang="lt-LT" sz="900" i="1" dirty="0">
                <a:solidFill>
                  <a:schemeClr val="tx1">
                    <a:lumMod val="50000"/>
                    <a:lumOff val="50000"/>
                  </a:schemeClr>
                </a:solidFill>
              </a:rPr>
              <a:t>...(pasakome kokiu adresu ir įsitikinam ar pašnekovas supranta apie ką kalbame)</a:t>
            </a:r>
            <a:r>
              <a:rPr lang="en-US" altLang="lt-LT" sz="900" i="1" dirty="0">
                <a:solidFill>
                  <a:schemeClr val="tx1">
                    <a:lumMod val="50000"/>
                    <a:lumOff val="50000"/>
                  </a:schemeClr>
                </a:solidFill>
              </a:rPr>
              <a:t>.</a:t>
            </a:r>
            <a:endParaRPr lang="lt-LT" altLang="lt-LT" sz="900" i="1" dirty="0">
              <a:solidFill>
                <a:schemeClr val="tx1">
                  <a:lumMod val="50000"/>
                  <a:lumOff val="50000"/>
                </a:schemeClr>
              </a:solidFill>
            </a:endParaRPr>
          </a:p>
          <a:p>
            <a:pPr eaLnBrk="1" fontAlgn="auto" hangingPunct="1">
              <a:spcBef>
                <a:spcPts val="0"/>
              </a:spcBef>
              <a:spcAft>
                <a:spcPts val="0"/>
              </a:spcAft>
              <a:defRPr/>
            </a:pPr>
            <a:r>
              <a:rPr lang="lt-LT" altLang="lt-LT" sz="900" i="1" dirty="0"/>
              <a:t>Siekiame nuolatos gerinti naujų vartotojų prijungimo procesą todėl nor</a:t>
            </a:r>
            <a:r>
              <a:rPr lang="en-US" altLang="lt-LT" sz="900" i="1" dirty="0"/>
              <a:t>ime</a:t>
            </a:r>
            <a:r>
              <a:rPr lang="lt-LT" altLang="lt-LT" sz="900" i="1" dirty="0"/>
              <a:t> Jums užduoti keletą klausimų. Ar turėtumėte laiko atsakyti dabar? Užtruksime apie dvi minutes.</a:t>
            </a:r>
          </a:p>
          <a:p>
            <a:pPr eaLnBrk="1" fontAlgn="auto" hangingPunct="1">
              <a:spcBef>
                <a:spcPts val="0"/>
              </a:spcBef>
              <a:spcAft>
                <a:spcPts val="0"/>
              </a:spcAft>
              <a:defRPr/>
            </a:pPr>
            <a:r>
              <a:rPr lang="en-US" altLang="lt-LT" sz="900" i="1" dirty="0"/>
              <a:t>Informuojame</a:t>
            </a:r>
            <a:r>
              <a:rPr lang="lt-LT" altLang="lt-LT" sz="900" i="1" dirty="0"/>
              <a:t>, kad pokalbis b</a:t>
            </a:r>
            <a:r>
              <a:rPr lang="en-US" altLang="lt-LT" sz="900" i="1" dirty="0"/>
              <a:t>us</a:t>
            </a:r>
            <a:r>
              <a:rPr lang="lt-LT" altLang="lt-LT" sz="900" i="1" dirty="0"/>
              <a:t> įrašytas</a:t>
            </a:r>
            <a:r>
              <a:rPr lang="en-US" altLang="lt-LT" sz="900" i="1" dirty="0"/>
              <a:t>, </a:t>
            </a:r>
            <a:r>
              <a:rPr lang="lt-LT" altLang="lt-LT" sz="900" i="1" dirty="0"/>
              <a:t>kokybės užtikrinimo tikslu.</a:t>
            </a:r>
            <a:endParaRPr lang="en-US" altLang="lt-LT" sz="900" i="1" dirty="0"/>
          </a:p>
          <a:p>
            <a:pPr eaLnBrk="1" fontAlgn="auto" hangingPunct="1">
              <a:spcBef>
                <a:spcPts val="0"/>
              </a:spcBef>
              <a:spcAft>
                <a:spcPts val="0"/>
              </a:spcAft>
              <a:defRPr/>
            </a:pPr>
            <a:endParaRPr lang="lt-LT" altLang="lt-LT" sz="900" i="1" dirty="0"/>
          </a:p>
          <a:p>
            <a:pPr eaLnBrk="1" fontAlgn="auto" hangingPunct="1">
              <a:spcBef>
                <a:spcPts val="0"/>
              </a:spcBef>
              <a:spcAft>
                <a:spcPts val="0"/>
              </a:spcAft>
              <a:defRPr/>
            </a:pPr>
            <a:r>
              <a:rPr lang="en-US" altLang="lt-LT" sz="900" b="1" i="1" dirty="0"/>
              <a:t>	</a:t>
            </a:r>
            <a:r>
              <a:rPr lang="lt-LT" altLang="lt-LT" sz="900" b="1" i="1" dirty="0"/>
              <a:t>A1. </a:t>
            </a:r>
            <a:r>
              <a:rPr lang="lt-LT" altLang="lt-LT" sz="900" i="1" dirty="0"/>
              <a:t>Prisiminkite Jūsų, kaip naujo </a:t>
            </a:r>
            <a:r>
              <a:rPr lang="en-US" altLang="lt-LT" sz="900" i="1" dirty="0"/>
              <a:t>kliento</a:t>
            </a:r>
            <a:r>
              <a:rPr lang="lt-LT" altLang="lt-LT" sz="900" i="1" dirty="0"/>
              <a:t> prijungimo procesą ir įvertinkite šiuos aspektus.  Įvertinkite </a:t>
            </a:r>
            <a:r>
              <a:rPr lang="lt-LT" sz="900" i="1" dirty="0"/>
              <a:t>balais nuo 1 iki 10, kur 10 reiškia „Puikiai“, o 1 – „Labai blogai“ </a:t>
            </a:r>
            <a:endParaRPr lang="lt-LT" sz="900" i="1" dirty="0">
              <a:solidFill>
                <a:schemeClr val="tx1">
                  <a:lumMod val="50000"/>
                  <a:lumOff val="50000"/>
                </a:schemeClr>
              </a:solidFill>
            </a:endParaRPr>
          </a:p>
          <a:p>
            <a:pPr eaLnBrk="1" fontAlgn="auto" hangingPunct="1">
              <a:spcBef>
                <a:spcPts val="0"/>
              </a:spcBef>
              <a:spcAft>
                <a:spcPts val="0"/>
              </a:spcAft>
              <a:defRPr/>
            </a:pPr>
            <a:endParaRPr lang="lt-LT" sz="900" i="1" dirty="0">
              <a:solidFill>
                <a:schemeClr val="tx1">
                  <a:lumMod val="50000"/>
                  <a:lumOff val="50000"/>
                </a:schemeClr>
              </a:solidFill>
            </a:endParaRPr>
          </a:p>
          <a:p>
            <a:pPr eaLnBrk="1" fontAlgn="auto" hangingPunct="1">
              <a:spcBef>
                <a:spcPts val="0"/>
              </a:spcBef>
              <a:spcAft>
                <a:spcPts val="0"/>
              </a:spcAft>
              <a:defRPr/>
            </a:pPr>
            <a:r>
              <a:rPr lang="lt-LT" altLang="lt-LT" sz="900" i="1" dirty="0">
                <a:solidFill>
                  <a:schemeClr val="tx1">
                    <a:lumMod val="50000"/>
                    <a:lumOff val="50000"/>
                  </a:schemeClr>
                </a:solidFill>
              </a:rPr>
              <a:t>1. Jums buvo suteikta aiški informacija apie prisijungimui reikalingų dokumentų pateikimo tvarką</a:t>
            </a:r>
          </a:p>
          <a:p>
            <a:pPr eaLnBrk="1" fontAlgn="auto" hangingPunct="1">
              <a:spcBef>
                <a:spcPts val="0"/>
              </a:spcBef>
              <a:spcAft>
                <a:spcPts val="0"/>
              </a:spcAft>
              <a:defRPr/>
            </a:pPr>
            <a:r>
              <a:rPr lang="lt-LT" altLang="lt-LT" sz="900" i="1" dirty="0">
                <a:solidFill>
                  <a:schemeClr val="tx1">
                    <a:lumMod val="50000"/>
                    <a:lumOff val="50000"/>
                  </a:schemeClr>
                </a:solidFill>
              </a:rPr>
              <a:t>2. Jūsų gautos prisijungimo sąlygos buvo aiškios</a:t>
            </a:r>
          </a:p>
          <a:p>
            <a:pPr eaLnBrk="1" fontAlgn="auto" hangingPunct="1">
              <a:spcBef>
                <a:spcPts val="0"/>
              </a:spcBef>
              <a:spcAft>
                <a:spcPts val="0"/>
              </a:spcAft>
              <a:defRPr/>
            </a:pPr>
            <a:r>
              <a:rPr lang="lt-LT" altLang="lt-LT" sz="900" i="1" dirty="0">
                <a:solidFill>
                  <a:schemeClr val="tx1">
                    <a:lumMod val="50000"/>
                    <a:lumOff val="50000"/>
                  </a:schemeClr>
                </a:solidFill>
              </a:rPr>
              <a:t>3. Parengto projekto pagal gautas prisijungimo sąlygas derinimo etapas buvo sklandus.</a:t>
            </a:r>
          </a:p>
          <a:p>
            <a:pPr eaLnBrk="1" fontAlgn="auto" hangingPunct="1">
              <a:spcBef>
                <a:spcPts val="0"/>
              </a:spcBef>
              <a:spcAft>
                <a:spcPts val="0"/>
              </a:spcAft>
              <a:defRPr/>
            </a:pPr>
            <a:r>
              <a:rPr lang="lt-LT" altLang="lt-LT" sz="900" i="1" dirty="0">
                <a:solidFill>
                  <a:schemeClr val="tx1">
                    <a:lumMod val="50000"/>
                    <a:lumOff val="50000"/>
                  </a:schemeClr>
                </a:solidFill>
              </a:rPr>
              <a:t>4. Gauta informacija dėl pritarimo prijungimui buvo aiški.</a:t>
            </a:r>
          </a:p>
          <a:p>
            <a:pPr eaLnBrk="1" fontAlgn="auto" hangingPunct="1">
              <a:spcBef>
                <a:spcPts val="0"/>
              </a:spcBef>
              <a:spcAft>
                <a:spcPts val="0"/>
              </a:spcAft>
              <a:defRPr/>
            </a:pPr>
            <a:r>
              <a:rPr lang="lt-LT" altLang="lt-LT" sz="900" i="1" dirty="0">
                <a:solidFill>
                  <a:schemeClr val="tx1">
                    <a:lumMod val="50000"/>
                    <a:lumOff val="50000"/>
                  </a:schemeClr>
                </a:solidFill>
              </a:rPr>
              <a:t>5. Vandens pajungimo darbų data nuo užregistravimo atitiko Jūsų lūkesčius</a:t>
            </a:r>
          </a:p>
          <a:p>
            <a:pPr eaLnBrk="1" fontAlgn="auto" hangingPunct="1">
              <a:spcBef>
                <a:spcPts val="0"/>
              </a:spcBef>
              <a:spcAft>
                <a:spcPts val="0"/>
              </a:spcAft>
              <a:defRPr/>
            </a:pPr>
            <a:r>
              <a:rPr lang="lt-LT" altLang="lt-LT" sz="900" i="1" dirty="0">
                <a:solidFill>
                  <a:schemeClr val="tx1">
                    <a:lumMod val="50000"/>
                    <a:lumOff val="50000"/>
                  </a:schemeClr>
                </a:solidFill>
              </a:rPr>
              <a:t>6. „Vilniaus vandenų“ darbuotojų atlikti prijungimo darbai, Jūsų objekte, buvo gerai organizuoti</a:t>
            </a:r>
          </a:p>
          <a:p>
            <a:pPr eaLnBrk="1" fontAlgn="auto" hangingPunct="1">
              <a:spcBef>
                <a:spcPts val="0"/>
              </a:spcBef>
              <a:spcAft>
                <a:spcPts val="0"/>
              </a:spcAft>
              <a:defRPr/>
            </a:pPr>
            <a:r>
              <a:rPr lang="lt-LT" altLang="lt-LT" sz="900" i="1" dirty="0">
                <a:solidFill>
                  <a:schemeClr val="tx1">
                    <a:lumMod val="50000"/>
                    <a:lumOff val="50000"/>
                  </a:schemeClr>
                </a:solidFill>
              </a:rPr>
              <a:t>7. „Vilniaus vandenų“ darbuotojai, kurie atliko prijungimo darbus buvo paslaugūs ir kultūringi</a:t>
            </a:r>
          </a:p>
          <a:p>
            <a:pPr eaLnBrk="1" fontAlgn="auto" hangingPunct="1">
              <a:spcBef>
                <a:spcPts val="0"/>
              </a:spcBef>
              <a:spcAft>
                <a:spcPts val="0"/>
              </a:spcAft>
              <a:defRPr/>
            </a:pPr>
            <a:r>
              <a:rPr lang="lt-LT" altLang="lt-LT" sz="900" i="1" dirty="0">
                <a:solidFill>
                  <a:schemeClr val="tx1">
                    <a:lumMod val="50000"/>
                    <a:lumOff val="50000"/>
                  </a:schemeClr>
                </a:solidFill>
              </a:rPr>
              <a:t>8. Techninės priežiūros darbus apžiūrėjo ir priėmė operatyviai, suteikdami visą reikalingą informaciją</a:t>
            </a:r>
          </a:p>
          <a:p>
            <a:pPr eaLnBrk="1" fontAlgn="auto" hangingPunct="1">
              <a:spcBef>
                <a:spcPts val="0"/>
              </a:spcBef>
              <a:spcAft>
                <a:spcPts val="0"/>
              </a:spcAft>
              <a:defRPr/>
            </a:pPr>
            <a:r>
              <a:rPr lang="lt-LT" altLang="lt-LT" sz="900" i="1" dirty="0">
                <a:solidFill>
                  <a:schemeClr val="tx1">
                    <a:lumMod val="50000"/>
                    <a:lumOff val="50000"/>
                  </a:schemeClr>
                </a:solidFill>
              </a:rPr>
              <a:t>9. Laiko trukmė nuo paraiškos pateikimo iki paslaugos pajungimo atitiko jūsų lūkesčius</a:t>
            </a:r>
          </a:p>
          <a:p>
            <a:pPr eaLnBrk="1" fontAlgn="auto" hangingPunct="1">
              <a:spcBef>
                <a:spcPts val="0"/>
              </a:spcBef>
              <a:spcAft>
                <a:spcPts val="0"/>
              </a:spcAft>
              <a:defRPr/>
            </a:pPr>
            <a:r>
              <a:rPr lang="lt-LT" altLang="lt-LT" sz="900" i="1" dirty="0">
                <a:solidFill>
                  <a:schemeClr val="tx1">
                    <a:lumMod val="50000"/>
                    <a:lumOff val="50000"/>
                  </a:schemeClr>
                </a:solidFill>
              </a:rPr>
              <a:t>10. Darbuotojai, su kuriais teko bendrauti viso prisijungimo metu buvo paslaugūs, rodė norą padėti</a:t>
            </a:r>
          </a:p>
        </p:txBody>
      </p:sp>
      <p:sp>
        <p:nvSpPr>
          <p:cNvPr id="17" name="TextBox 1">
            <a:extLst>
              <a:ext uri="{FF2B5EF4-FFF2-40B4-BE49-F238E27FC236}">
                <a16:creationId xmlns:a16="http://schemas.microsoft.com/office/drawing/2014/main" id="{25EC1C99-F547-4537-81C5-185C9D73030D}"/>
              </a:ext>
            </a:extLst>
          </p:cNvPr>
          <p:cNvSpPr txBox="1">
            <a:spLocks noChangeArrowheads="1"/>
          </p:cNvSpPr>
          <p:nvPr/>
        </p:nvSpPr>
        <p:spPr bwMode="auto">
          <a:xfrm>
            <a:off x="296863" y="4342272"/>
            <a:ext cx="7668148"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628650" indent="-171450">
              <a:defRPr>
                <a:solidFill>
                  <a:schemeClr val="tx1"/>
                </a:solidFill>
                <a:latin typeface="Calibri" panose="020F0502020204030204" pitchFamily="34" charset="0"/>
              </a:defRPr>
            </a:lvl2pPr>
            <a:lvl3pPr marL="1085850" indent="-17145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lt-LT" altLang="lt-LT" sz="800" b="1" dirty="0"/>
              <a:t>	</a:t>
            </a:r>
            <a:r>
              <a:rPr lang="lt-LT" altLang="lt-LT" sz="900" b="1" i="1" dirty="0"/>
              <a:t>A2. </a:t>
            </a:r>
            <a:r>
              <a:rPr lang="lt-LT" altLang="lt-LT" sz="900" i="1" dirty="0"/>
              <a:t>Su kokiais sunkumais arba nesklandumais Jums teko susidurti naujo kliento prijungimo metu?</a:t>
            </a:r>
            <a:r>
              <a:rPr lang="en-US" altLang="lt-LT" sz="900" i="1" dirty="0"/>
              <a:t> </a:t>
            </a:r>
            <a:r>
              <a:rPr lang="lt-LT" altLang="lt-LT" sz="900" i="1" u="sng" dirty="0"/>
              <a:t>Atviras atsakymas</a:t>
            </a:r>
          </a:p>
          <a:p>
            <a:pPr eaLnBrk="1" hangingPunct="1"/>
            <a:endParaRPr lang="en-US" altLang="lt-LT" sz="900" i="1" u="sng" dirty="0"/>
          </a:p>
          <a:p>
            <a:pPr eaLnBrk="1" hangingPunct="1"/>
            <a:r>
              <a:rPr lang="lt-LT" altLang="lt-LT" sz="900" b="1" i="1" dirty="0"/>
              <a:t>	</a:t>
            </a:r>
            <a:r>
              <a:rPr lang="en-US" altLang="lt-LT" sz="900" b="1" i="1" dirty="0"/>
              <a:t>A3</a:t>
            </a:r>
            <a:r>
              <a:rPr lang="en-US" altLang="lt-LT" sz="900" i="1" dirty="0"/>
              <a:t>. </a:t>
            </a:r>
            <a:r>
              <a:rPr lang="lt-LT" altLang="lt-LT" sz="900" i="1" dirty="0"/>
              <a:t>Pabaigai norime pasiteirauti ar turite pastabų, pageidavimų, kaip „Vilniaus vandenys“ galėtų pagerinti teikiamų paslaugų ir 	aptarnavimo kokybę?</a:t>
            </a:r>
            <a:r>
              <a:rPr lang="en-US" altLang="lt-LT" sz="900" i="1" dirty="0"/>
              <a:t> </a:t>
            </a:r>
            <a:r>
              <a:rPr lang="lt-LT" altLang="lt-LT" sz="900" i="1" u="sng" dirty="0"/>
              <a:t>Atviras atsakymas</a:t>
            </a:r>
          </a:p>
          <a:p>
            <a:pPr eaLnBrk="1" hangingPunct="1"/>
            <a:endParaRPr lang="lt-LT" altLang="lt-LT" sz="900" i="1" u="sng" dirty="0"/>
          </a:p>
          <a:p>
            <a:pPr algn="ctr" eaLnBrk="1" hangingPunct="1"/>
            <a:r>
              <a:rPr lang="lt-LT" altLang="lt-LT" sz="900" b="1" dirty="0"/>
              <a:t>                               Dėkojame, Kad dalyvavote apklausoje ir gražios Jums dienos.</a:t>
            </a:r>
          </a:p>
        </p:txBody>
      </p:sp>
      <p:sp>
        <p:nvSpPr>
          <p:cNvPr id="18" name="TextBox 2">
            <a:extLst>
              <a:ext uri="{FF2B5EF4-FFF2-40B4-BE49-F238E27FC236}">
                <a16:creationId xmlns:a16="http://schemas.microsoft.com/office/drawing/2014/main" id="{43D1B0F3-67D6-49D9-8479-C99B46DC5B11}"/>
              </a:ext>
            </a:extLst>
          </p:cNvPr>
          <p:cNvSpPr txBox="1">
            <a:spLocks noChangeArrowheads="1"/>
          </p:cNvSpPr>
          <p:nvPr/>
        </p:nvSpPr>
        <p:spPr bwMode="auto">
          <a:xfrm>
            <a:off x="7866590" y="3766678"/>
            <a:ext cx="3461810" cy="1446550"/>
          </a:xfrm>
          <a:prstGeom prst="rect">
            <a:avLst/>
          </a:prstGeom>
          <a:noFill/>
          <a:ln>
            <a:noFill/>
          </a:ln>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fontAlgn="auto" hangingPunct="1">
              <a:spcBef>
                <a:spcPts val="0"/>
              </a:spcBef>
              <a:spcAft>
                <a:spcPts val="0"/>
              </a:spcAft>
              <a:defRPr/>
            </a:pPr>
            <a:r>
              <a:rPr lang="en-US" sz="800" b="1" u="sng" dirty="0">
                <a:solidFill>
                  <a:srgbClr val="00B0F0"/>
                </a:solidFill>
              </a:rPr>
              <a:t>PASTABOS</a:t>
            </a:r>
            <a:r>
              <a:rPr lang="en-US" sz="800" b="1" dirty="0">
                <a:solidFill>
                  <a:srgbClr val="00B0F0"/>
                </a:solidFill>
              </a:rPr>
              <a:t>:</a:t>
            </a:r>
            <a:endParaRPr lang="en-US" altLang="lt-LT" sz="800" b="1" u="sng" dirty="0">
              <a:solidFill>
                <a:srgbClr val="00B0F0"/>
              </a:solidFill>
            </a:endParaRPr>
          </a:p>
          <a:p>
            <a:pPr marL="171450" indent="-171450" eaLnBrk="1" fontAlgn="auto" hangingPunct="1">
              <a:spcBef>
                <a:spcPts val="0"/>
              </a:spcBef>
              <a:spcAft>
                <a:spcPts val="0"/>
              </a:spcAft>
              <a:buFont typeface="Wingdings" panose="05000000000000000000" pitchFamily="2" charset="2"/>
              <a:buChar char="ü"/>
              <a:defRPr/>
            </a:pPr>
            <a:r>
              <a:rPr lang="lt-LT" sz="800" dirty="0"/>
              <a:t>Naujų įrašų apklausą KC vykdo</a:t>
            </a:r>
            <a:r>
              <a:rPr lang="en-US" sz="800" dirty="0"/>
              <a:t> </a:t>
            </a:r>
            <a:r>
              <a:rPr lang="lt-LT" sz="800" dirty="0"/>
              <a:t>kiekvieną savaitės 3, 4- </a:t>
            </a:r>
            <a:r>
              <a:rPr lang="lt-LT" sz="800" dirty="0" err="1"/>
              <a:t>dienį</a:t>
            </a:r>
            <a:r>
              <a:rPr lang="lt-LT" sz="800" dirty="0"/>
              <a:t>.</a:t>
            </a:r>
            <a:endParaRPr lang="en-US" sz="800" dirty="0"/>
          </a:p>
          <a:p>
            <a:pPr marL="171450" indent="-171450" eaLnBrk="1" fontAlgn="auto" hangingPunct="1">
              <a:spcBef>
                <a:spcPts val="0"/>
              </a:spcBef>
              <a:spcAft>
                <a:spcPts val="0"/>
              </a:spcAft>
              <a:buFont typeface="Wingdings" panose="05000000000000000000" pitchFamily="2" charset="2"/>
              <a:buChar char="ü"/>
              <a:defRPr/>
            </a:pPr>
            <a:r>
              <a:rPr lang="lt-LT" sz="800" dirty="0"/>
              <a:t>Su klientu susisiekti ne daugiau kaip per 2 skambučius. Nepavykus atlikti apklausos- įrašyti įrašą duomenų bazėje "Nepavyko susisiekti“</a:t>
            </a:r>
            <a:r>
              <a:rPr lang="en-US" sz="800" dirty="0"/>
              <a:t>.</a:t>
            </a:r>
            <a:endParaRPr lang="lt-LT" sz="800" dirty="0"/>
          </a:p>
          <a:p>
            <a:pPr marL="171450" indent="-171450" eaLnBrk="1" fontAlgn="auto" hangingPunct="1">
              <a:spcBef>
                <a:spcPts val="0"/>
              </a:spcBef>
              <a:spcAft>
                <a:spcPts val="0"/>
              </a:spcAft>
              <a:buFont typeface="Wingdings" panose="05000000000000000000" pitchFamily="2" charset="2"/>
              <a:buChar char="ü"/>
              <a:defRPr/>
            </a:pPr>
            <a:r>
              <a:rPr lang="lt-LT" sz="800" dirty="0"/>
              <a:t>Ne lietuvių kalba kalbantiems klientams turi perskambinti konsultantas kalbantis kliento kalba (angliškai arba rusiškai).</a:t>
            </a:r>
            <a:endParaRPr lang="en-US" sz="800" dirty="0"/>
          </a:p>
          <a:p>
            <a:pPr marL="171450" indent="-171450" eaLnBrk="1" fontAlgn="auto" hangingPunct="1">
              <a:spcBef>
                <a:spcPts val="0"/>
              </a:spcBef>
              <a:spcAft>
                <a:spcPts val="0"/>
              </a:spcAft>
              <a:buFont typeface="Wingdings" panose="05000000000000000000" pitchFamily="2" charset="2"/>
              <a:buChar char="ü"/>
              <a:defRPr/>
            </a:pPr>
            <a:r>
              <a:rPr lang="lt-LT" sz="800" dirty="0"/>
              <a:t>Vertinimo skalė nuo </a:t>
            </a:r>
            <a:r>
              <a:rPr lang="en-US" sz="800" dirty="0"/>
              <a:t>1</a:t>
            </a:r>
            <a:r>
              <a:rPr lang="lt-LT" sz="800" dirty="0"/>
              <a:t> iki 10.</a:t>
            </a:r>
          </a:p>
          <a:p>
            <a:pPr marL="171450" indent="-171450" eaLnBrk="1" fontAlgn="auto" hangingPunct="1">
              <a:spcBef>
                <a:spcPts val="0"/>
              </a:spcBef>
              <a:spcAft>
                <a:spcPts val="0"/>
              </a:spcAft>
              <a:buFont typeface="Wingdings" panose="05000000000000000000" pitchFamily="2" charset="2"/>
              <a:buChar char="ü"/>
              <a:defRPr/>
            </a:pPr>
            <a:r>
              <a:rPr lang="lt-LT" sz="800" dirty="0"/>
              <a:t>Rašomi tik sveiki skaičiai.</a:t>
            </a:r>
            <a:endParaRPr lang="en-US" sz="800" dirty="0"/>
          </a:p>
          <a:p>
            <a:pPr marL="171450" indent="-171450" eaLnBrk="1" fontAlgn="auto" hangingPunct="1">
              <a:spcBef>
                <a:spcPts val="0"/>
              </a:spcBef>
              <a:spcAft>
                <a:spcPts val="0"/>
              </a:spcAft>
              <a:buFont typeface="Wingdings" panose="05000000000000000000" pitchFamily="2" charset="2"/>
              <a:buChar char="ü"/>
              <a:defRPr/>
            </a:pPr>
            <a:r>
              <a:rPr lang="lt-LT" sz="800" dirty="0"/>
              <a:t>Rašoma viena įvertinimo reikšmė (negali būti 8-9). Jei klientas sako, kad tarp 8 ir 9, prašome kliento tiksliai įvardyti įvertinimą. Nesutikus – lauką paliekame tuščią.</a:t>
            </a:r>
            <a:endParaRPr lang="en-US" sz="800" dirty="0"/>
          </a:p>
        </p:txBody>
      </p:sp>
      <p:pic>
        <p:nvPicPr>
          <p:cNvPr id="19" name="Paveikslėlis 4">
            <a:extLst>
              <a:ext uri="{FF2B5EF4-FFF2-40B4-BE49-F238E27FC236}">
                <a16:creationId xmlns:a16="http://schemas.microsoft.com/office/drawing/2014/main" id="{72F59C41-345C-4A18-AAAB-2F65CBD501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19733"/>
          <a:stretch>
            <a:fillRect/>
          </a:stretch>
        </p:blipFill>
        <p:spPr bwMode="auto">
          <a:xfrm>
            <a:off x="8057447" y="750553"/>
            <a:ext cx="1905000" cy="148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2">
            <a:extLst>
              <a:ext uri="{FF2B5EF4-FFF2-40B4-BE49-F238E27FC236}">
                <a16:creationId xmlns:a16="http://schemas.microsoft.com/office/drawing/2014/main" id="{1880EB92-404D-A931-0B38-0D307C4855A9}"/>
              </a:ext>
            </a:extLst>
          </p:cNvPr>
          <p:cNvSpPr txBox="1">
            <a:spLocks noChangeArrowheads="1"/>
          </p:cNvSpPr>
          <p:nvPr/>
        </p:nvSpPr>
        <p:spPr bwMode="auto">
          <a:xfrm>
            <a:off x="7772245" y="2187088"/>
            <a:ext cx="2579626" cy="1569660"/>
          </a:xfrm>
          <a:prstGeom prst="rect">
            <a:avLst/>
          </a:prstGeom>
          <a:noFill/>
          <a:ln>
            <a:noFill/>
          </a:ln>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fontAlgn="auto" hangingPunct="1">
              <a:spcBef>
                <a:spcPts val="0"/>
              </a:spcBef>
              <a:spcAft>
                <a:spcPts val="0"/>
              </a:spcAft>
              <a:defRPr/>
            </a:pPr>
            <a:r>
              <a:rPr lang="lt-LT" sz="800" b="1" u="sng" dirty="0">
                <a:solidFill>
                  <a:srgbClr val="FF0000"/>
                </a:solidFill>
              </a:rPr>
              <a:t>GAVUS „HOT ALERT“ ( &lt;7 balai ):</a:t>
            </a:r>
          </a:p>
          <a:p>
            <a:pPr marL="171450" indent="-171450" eaLnBrk="1" fontAlgn="auto" hangingPunct="1">
              <a:spcBef>
                <a:spcPts val="0"/>
              </a:spcBef>
              <a:spcAft>
                <a:spcPts val="0"/>
              </a:spcAft>
              <a:buFont typeface="Wingdings" panose="05000000000000000000" pitchFamily="2" charset="2"/>
              <a:buChar char="ü"/>
              <a:defRPr/>
            </a:pPr>
            <a:r>
              <a:rPr lang="lt-LT" sz="800" dirty="0"/>
              <a:t>Paprašyti pakomentuoti kas buvo ne tai</a:t>
            </a:r>
            <a:r>
              <a:rPr lang="en-US" sz="800" dirty="0"/>
              <a:t>p</a:t>
            </a:r>
            <a:r>
              <a:rPr lang="lt-LT" sz="800" dirty="0"/>
              <a:t>.</a:t>
            </a:r>
            <a:endParaRPr lang="en-US" altLang="lt-LT" sz="800" b="1" u="sng" dirty="0">
              <a:solidFill>
                <a:srgbClr val="FF0000"/>
              </a:solidFill>
            </a:endParaRPr>
          </a:p>
          <a:p>
            <a:pPr marL="171450" indent="-171450" eaLnBrk="1" fontAlgn="auto" hangingPunct="1">
              <a:spcBef>
                <a:spcPts val="0"/>
              </a:spcBef>
              <a:spcAft>
                <a:spcPts val="0"/>
              </a:spcAft>
              <a:buFont typeface="Wingdings" panose="05000000000000000000" pitchFamily="2" charset="2"/>
              <a:buChar char="ü"/>
              <a:defRPr/>
            </a:pPr>
            <a:r>
              <a:rPr lang="lt-LT" sz="800" dirty="0"/>
              <a:t>Operatyviai informuoti VV darbuotojus įkeliant informaciją į DVS </a:t>
            </a:r>
            <a:r>
              <a:rPr lang="lt-LT" sz="800" dirty="0" err="1"/>
              <a:t>Doclogix</a:t>
            </a:r>
            <a:r>
              <a:rPr lang="lt-LT" sz="800" dirty="0"/>
              <a:t> sistemą ir papildomai nepriklausomam vertintojui nusiųsti informaciją apie įkėlimo faktą Projektų vadovui (GCSI).</a:t>
            </a:r>
            <a:endParaRPr lang="fi-FI" sz="800" dirty="0"/>
          </a:p>
          <a:p>
            <a:pPr marL="171450" indent="-171450" eaLnBrk="1" fontAlgn="auto" hangingPunct="1">
              <a:spcBef>
                <a:spcPts val="0"/>
              </a:spcBef>
              <a:spcAft>
                <a:spcPts val="0"/>
              </a:spcAft>
              <a:buFont typeface="Wingdings" panose="05000000000000000000" pitchFamily="2" charset="2"/>
              <a:buChar char="ü"/>
              <a:defRPr/>
            </a:pPr>
            <a:r>
              <a:rPr lang="fi-FI" sz="800" b="1" dirty="0"/>
              <a:t>HA prane</a:t>
            </a:r>
            <a:r>
              <a:rPr lang="lt-LT" sz="800" b="1" dirty="0"/>
              <a:t>šime pateikiama informacija: </a:t>
            </a:r>
          </a:p>
          <a:p>
            <a:pPr marL="171450" indent="-171450" eaLnBrk="1" fontAlgn="auto" hangingPunct="1">
              <a:spcBef>
                <a:spcPts val="0"/>
              </a:spcBef>
              <a:spcAft>
                <a:spcPts val="0"/>
              </a:spcAft>
              <a:buFontTx/>
              <a:buChar char="-"/>
              <a:defRPr/>
            </a:pPr>
            <a:r>
              <a:rPr lang="lt-LT" sz="800" dirty="0"/>
              <a:t>Duomenų bazės puslapio pav.</a:t>
            </a:r>
            <a:endParaRPr lang="en-US" sz="800" dirty="0"/>
          </a:p>
          <a:p>
            <a:pPr marL="171450" indent="-171450" eaLnBrk="1" fontAlgn="auto" hangingPunct="1">
              <a:spcBef>
                <a:spcPts val="0"/>
              </a:spcBef>
              <a:spcAft>
                <a:spcPts val="0"/>
              </a:spcAft>
              <a:buFontTx/>
              <a:buChar char="-"/>
              <a:defRPr/>
            </a:pPr>
            <a:r>
              <a:rPr lang="en-US" sz="800" dirty="0"/>
              <a:t>Darbuotoj</a:t>
            </a:r>
            <a:r>
              <a:rPr lang="lt-LT" sz="800" dirty="0"/>
              <a:t>o</a:t>
            </a:r>
            <a:r>
              <a:rPr lang="en-US" sz="800" dirty="0"/>
              <a:t> </a:t>
            </a:r>
            <a:r>
              <a:rPr lang="en-US" sz="800" dirty="0" err="1"/>
              <a:t>ar</a:t>
            </a:r>
            <a:r>
              <a:rPr lang="en-US" sz="800" dirty="0"/>
              <a:t> </a:t>
            </a:r>
            <a:r>
              <a:rPr lang="lt-LT" sz="800" dirty="0"/>
              <a:t>įmonės HA</a:t>
            </a:r>
          </a:p>
          <a:p>
            <a:pPr marL="171450" indent="-171450" eaLnBrk="1" fontAlgn="auto" hangingPunct="1">
              <a:spcBef>
                <a:spcPts val="0"/>
              </a:spcBef>
              <a:spcAft>
                <a:spcPts val="0"/>
              </a:spcAft>
              <a:buFontTx/>
              <a:buChar char="-"/>
              <a:defRPr/>
            </a:pPr>
            <a:r>
              <a:rPr lang="lt-LT" sz="800" dirty="0"/>
              <a:t>Kliento tel. Nr.</a:t>
            </a:r>
          </a:p>
          <a:p>
            <a:pPr marL="171450" indent="-171450" eaLnBrk="1" fontAlgn="auto" hangingPunct="1">
              <a:spcBef>
                <a:spcPts val="0"/>
              </a:spcBef>
              <a:spcAft>
                <a:spcPts val="0"/>
              </a:spcAft>
              <a:buFontTx/>
              <a:buChar char="-"/>
              <a:defRPr/>
            </a:pPr>
            <a:r>
              <a:rPr lang="lt-LT" sz="800" dirty="0"/>
              <a:t>Kliento komentaras su balu</a:t>
            </a:r>
          </a:p>
          <a:p>
            <a:pPr marL="171450" indent="-171450" eaLnBrk="1" fontAlgn="auto" hangingPunct="1">
              <a:spcBef>
                <a:spcPts val="0"/>
              </a:spcBef>
              <a:spcAft>
                <a:spcPts val="0"/>
              </a:spcAft>
              <a:buFontTx/>
              <a:buChar char="-"/>
              <a:defRPr/>
            </a:pPr>
            <a:r>
              <a:rPr lang="lt-LT" sz="800" dirty="0"/>
              <a:t>Pokalbio įrašas</a:t>
            </a:r>
            <a:endParaRPr lang="fi-FI" sz="800" dirty="0"/>
          </a:p>
        </p:txBody>
      </p:sp>
    </p:spTree>
    <p:extLst>
      <p:ext uri="{BB962C8B-B14F-4D97-AF65-F5344CB8AC3E}">
        <p14:creationId xmlns:p14="http://schemas.microsoft.com/office/powerpoint/2010/main" val="3006354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F45E7B6-D0E5-4CC3-9754-AAE2A83E6F87}"/>
              </a:ext>
            </a:extLst>
          </p:cNvPr>
          <p:cNvSpPr txBox="1"/>
          <p:nvPr/>
        </p:nvSpPr>
        <p:spPr>
          <a:xfrm>
            <a:off x="769942" y="569797"/>
            <a:ext cx="5630857" cy="584775"/>
          </a:xfrm>
          <a:prstGeom prst="rect">
            <a:avLst/>
          </a:prstGeom>
          <a:noFill/>
        </p:spPr>
        <p:txBody>
          <a:bodyPr wrap="square" rtlCol="0">
            <a:spAutoFit/>
          </a:bodyPr>
          <a:lstStyle/>
          <a:p>
            <a:r>
              <a:rPr lang="lt-LT" altLang="lt-LT" sz="3200" b="1" dirty="0">
                <a:solidFill>
                  <a:srgbClr val="00B0F0"/>
                </a:solidFill>
              </a:rPr>
              <a:t>PP transakcini</a:t>
            </a:r>
            <a:r>
              <a:rPr lang="en-US" altLang="lt-LT" sz="3200" b="1" dirty="0">
                <a:solidFill>
                  <a:srgbClr val="00B0F0"/>
                </a:solidFill>
              </a:rPr>
              <a:t>s</a:t>
            </a:r>
            <a:r>
              <a:rPr lang="lt-LT" altLang="lt-LT" sz="3200" b="1" dirty="0">
                <a:solidFill>
                  <a:srgbClr val="00B0F0"/>
                </a:solidFill>
              </a:rPr>
              <a:t> tyrim</a:t>
            </a:r>
            <a:r>
              <a:rPr lang="en-US" altLang="lt-LT" sz="3200" b="1" dirty="0">
                <a:solidFill>
                  <a:srgbClr val="00B0F0"/>
                </a:solidFill>
              </a:rPr>
              <a:t>as</a:t>
            </a:r>
            <a:endParaRPr lang="lt-LT" altLang="lt-LT" sz="3200" b="1" dirty="0">
              <a:solidFill>
                <a:srgbClr val="00B0F0"/>
              </a:solidFill>
            </a:endParaRPr>
          </a:p>
        </p:txBody>
      </p:sp>
      <p:sp>
        <p:nvSpPr>
          <p:cNvPr id="5" name="Slide Number Placeholder 4">
            <a:extLst>
              <a:ext uri="{FF2B5EF4-FFF2-40B4-BE49-F238E27FC236}">
                <a16:creationId xmlns:a16="http://schemas.microsoft.com/office/drawing/2014/main" id="{494D633D-24CB-4D42-AC1F-B46E54AA7F36}"/>
              </a:ext>
            </a:extLst>
          </p:cNvPr>
          <p:cNvSpPr>
            <a:spLocks noGrp="1"/>
          </p:cNvSpPr>
          <p:nvPr>
            <p:ph type="sldNum" sz="quarter" idx="12"/>
          </p:nvPr>
        </p:nvSpPr>
        <p:spPr/>
        <p:txBody>
          <a:bodyPr/>
          <a:lstStyle/>
          <a:p>
            <a:fld id="{58FF640A-836C-497D-BED0-F0028F3EA592}" type="slidenum">
              <a:rPr lang="lt-LT" smtClean="0"/>
              <a:pPr/>
              <a:t>5</a:t>
            </a:fld>
            <a:endParaRPr lang="lt-LT" dirty="0"/>
          </a:p>
        </p:txBody>
      </p:sp>
      <p:sp>
        <p:nvSpPr>
          <p:cNvPr id="14" name="TextBox 1">
            <a:extLst>
              <a:ext uri="{FF2B5EF4-FFF2-40B4-BE49-F238E27FC236}">
                <a16:creationId xmlns:a16="http://schemas.microsoft.com/office/drawing/2014/main" id="{B52A8F1B-002A-4CA0-AFD0-473E9EE62B37}"/>
              </a:ext>
            </a:extLst>
          </p:cNvPr>
          <p:cNvSpPr txBox="1">
            <a:spLocks noChangeArrowheads="1"/>
          </p:cNvSpPr>
          <p:nvPr/>
        </p:nvSpPr>
        <p:spPr bwMode="auto">
          <a:xfrm>
            <a:off x="296861" y="1033555"/>
            <a:ext cx="7410979" cy="4108817"/>
          </a:xfrm>
          <a:prstGeom prst="rect">
            <a:avLst/>
          </a:prstGeom>
          <a:noFill/>
          <a:ln>
            <a:noFill/>
          </a:ln>
        </p:spPr>
        <p:txBody>
          <a:bodyPr wrap="square">
            <a:spAutoFit/>
          </a:bodyPr>
          <a:lstStyle>
            <a:lvl1pPr>
              <a:defRPr>
                <a:solidFill>
                  <a:schemeClr val="tx1"/>
                </a:solidFill>
                <a:latin typeface="Calibri" panose="020F0502020204030204" pitchFamily="34" charset="0"/>
              </a:defRPr>
            </a:lvl1pPr>
            <a:lvl2pPr>
              <a:defRPr>
                <a:solidFill>
                  <a:schemeClr val="tx1"/>
                </a:solidFill>
                <a:latin typeface="Calibri" panose="020F0502020204030204" pitchFamily="34" charset="0"/>
              </a:defRPr>
            </a:lvl2pPr>
            <a:lvl3pPr marL="1085850" indent="-17145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fontAlgn="auto" hangingPunct="1">
              <a:spcBef>
                <a:spcPts val="0"/>
              </a:spcBef>
              <a:spcAft>
                <a:spcPts val="0"/>
              </a:spcAft>
              <a:defRPr/>
            </a:pPr>
            <a:r>
              <a:rPr lang="lt-LT" altLang="lt-LT" sz="1000" b="1" u="sng" dirty="0">
                <a:solidFill>
                  <a:srgbClr val="00B0F0"/>
                </a:solidFill>
              </a:rPr>
              <a:t>POKALBIO SKRIPTAS</a:t>
            </a:r>
          </a:p>
          <a:p>
            <a:pPr eaLnBrk="1" fontAlgn="auto" hangingPunct="1">
              <a:spcBef>
                <a:spcPts val="0"/>
              </a:spcBef>
              <a:spcAft>
                <a:spcPts val="0"/>
              </a:spcAft>
              <a:defRPr/>
            </a:pPr>
            <a:endParaRPr lang="lt-LT" altLang="lt-LT" sz="800" b="1" u="sng" dirty="0">
              <a:solidFill>
                <a:srgbClr val="00B0F0"/>
              </a:solidFill>
            </a:endParaRPr>
          </a:p>
          <a:p>
            <a:pPr>
              <a:defRPr/>
            </a:pPr>
            <a:endParaRPr lang="lt-LT" altLang="lt-LT" sz="900" i="1" dirty="0">
              <a:solidFill>
                <a:schemeClr val="tx1">
                  <a:lumMod val="50000"/>
                  <a:lumOff val="50000"/>
                </a:schemeClr>
              </a:solidFill>
            </a:endParaRPr>
          </a:p>
          <a:p>
            <a:pPr>
              <a:defRPr/>
            </a:pPr>
            <a:r>
              <a:rPr lang="lt-LT" altLang="lt-LT" sz="900" i="1" dirty="0"/>
              <a:t>Sveiki. Aš esu (Vardas) ir skambinu Jums iš „Vilniaus vandenų“ .			</a:t>
            </a:r>
          </a:p>
          <a:p>
            <a:pPr>
              <a:defRPr/>
            </a:pPr>
            <a:r>
              <a:rPr lang="lt-LT" altLang="lt-LT" sz="900" i="1" dirty="0"/>
              <a:t>Praėjusį mėnesį „Vilniaus vandenų“ darbuotojai Jums suteikė paslaugą ...... (paslaugos pavadinimas).			</a:t>
            </a:r>
          </a:p>
          <a:p>
            <a:pPr>
              <a:defRPr/>
            </a:pPr>
            <a:r>
              <a:rPr lang="lt-LT" altLang="lt-LT" sz="900" i="1" dirty="0"/>
              <a:t>Mums labai svarbi Jūsų nuomonė todėl norėčiau Jums užduoti keletą klausimų apie „Vilniaus vandenų“ suteiktas paslaugas bei aptarnavimą. Ar turėtumėte laiko atsakyti į šiuos klausimus dabar? Užtruksim keletą minučių.			</a:t>
            </a:r>
          </a:p>
          <a:p>
            <a:pPr>
              <a:defRPr/>
            </a:pPr>
            <a:r>
              <a:rPr lang="lt-LT" altLang="lt-LT" sz="900" i="1" dirty="0"/>
              <a:t>Ar sutiktumėte, kad mūsų pokalbis būtų įrašytas? (be pauzės!) Pokalbį įrašome tik apklausos kokybės užtikrinimo tikslu.			</a:t>
            </a:r>
          </a:p>
          <a:p>
            <a:pPr>
              <a:defRPr/>
            </a:pPr>
            <a:r>
              <a:rPr lang="lt-LT" altLang="lt-LT" sz="900" i="1" dirty="0"/>
              <a:t>Dabar aš Jums perskaitysiu įvairius „Vilniaus vandenų“ suteiktų paslaugų ir aptarnavimo aspektus bei savybes. Įvertinkite kiekvieną aspektą balais nuo 1 iki 10, kur 10 reiškia „Puikiai“, o 1 – „Labai blogai (NN – neskaityti, žymėti, jei klientas nežino, negali įvertinti)			</a:t>
            </a:r>
          </a:p>
          <a:p>
            <a:pPr>
              <a:defRPr/>
            </a:pPr>
            <a:r>
              <a:rPr lang="lt-LT" altLang="lt-LT" sz="900" i="1" dirty="0"/>
              <a:t>(Papildomas paaiškinimas dėl įvado/</a:t>
            </a:r>
            <a:r>
              <a:rPr lang="lt-LT" altLang="lt-LT" sz="900" i="1" dirty="0" err="1"/>
              <a:t>išvado</a:t>
            </a:r>
            <a:r>
              <a:rPr lang="lt-LT" altLang="lt-LT" sz="900" i="1" dirty="0"/>
              <a:t> įrengimo paslaugos. Prieš pradėdami kliento apklausimą turime akcentuoti jog: turėtumėte vertinti tik tą darbų dalį, kai darbai dėl prisijungimo prie tinklų vykdyti jūsų namui, ir nevertinti gatvėje klojamų tinklų darbų.)			</a:t>
            </a:r>
          </a:p>
          <a:p>
            <a:pPr>
              <a:defRPr/>
            </a:pPr>
            <a:r>
              <a:rPr lang="lt-LT" altLang="lt-LT" sz="900" i="1" dirty="0">
                <a:solidFill>
                  <a:schemeClr val="bg1">
                    <a:lumMod val="50000"/>
                  </a:schemeClr>
                </a:solidFill>
              </a:rPr>
              <a:t>1. Jums buvo suteikta aiški informacija apie paslaugos suteikimo sąlygas ir kainas			</a:t>
            </a:r>
          </a:p>
          <a:p>
            <a:pPr>
              <a:defRPr/>
            </a:pPr>
            <a:r>
              <a:rPr lang="lt-LT" altLang="lt-LT" sz="900" i="1" dirty="0">
                <a:solidFill>
                  <a:schemeClr val="bg1">
                    <a:lumMod val="50000"/>
                  </a:schemeClr>
                </a:solidFill>
              </a:rPr>
              <a:t>2. Reikalingų dokumentų ar prašymų pateikimo tvarka buvo aiški			</a:t>
            </a:r>
          </a:p>
          <a:p>
            <a:pPr>
              <a:defRPr/>
            </a:pPr>
            <a:r>
              <a:rPr lang="lt-LT" altLang="lt-LT" sz="900" i="1" dirty="0">
                <a:solidFill>
                  <a:schemeClr val="bg1">
                    <a:lumMod val="50000"/>
                  </a:schemeClr>
                </a:solidFill>
              </a:rPr>
              <a:t>3. Suteiktų paslaugų atlikimo laikas atitiko Jūsų lūkesčius			</a:t>
            </a:r>
          </a:p>
          <a:p>
            <a:pPr>
              <a:defRPr/>
            </a:pPr>
            <a:r>
              <a:rPr lang="lt-LT" altLang="lt-LT" sz="900" i="1" dirty="0">
                <a:solidFill>
                  <a:schemeClr val="bg1">
                    <a:lumMod val="50000"/>
                  </a:schemeClr>
                </a:solidFill>
              </a:rPr>
              <a:t>4. Paslauga buvo suteikta kokybiškai			</a:t>
            </a:r>
          </a:p>
          <a:p>
            <a:pPr>
              <a:defRPr/>
            </a:pPr>
            <a:r>
              <a:rPr lang="lt-LT" altLang="lt-LT" sz="900" i="1" dirty="0">
                <a:solidFill>
                  <a:schemeClr val="bg1">
                    <a:lumMod val="50000"/>
                  </a:schemeClr>
                </a:solidFill>
              </a:rPr>
              <a:t>5. Kaina atitiko kokybę			</a:t>
            </a:r>
          </a:p>
          <a:p>
            <a:pPr>
              <a:defRPr/>
            </a:pPr>
            <a:r>
              <a:rPr lang="lt-LT" altLang="lt-LT" sz="900" i="1" dirty="0">
                <a:solidFill>
                  <a:schemeClr val="bg1">
                    <a:lumMod val="50000"/>
                  </a:schemeClr>
                </a:solidFill>
              </a:rPr>
              <a:t>5. Darbuotojai buvo mandagūs ir paslaugūs			</a:t>
            </a:r>
          </a:p>
          <a:p>
            <a:pPr>
              <a:defRPr/>
            </a:pPr>
            <a:r>
              <a:rPr lang="lt-LT" altLang="lt-LT" sz="900" i="1" dirty="0">
                <a:solidFill>
                  <a:schemeClr val="bg1">
                    <a:lumMod val="50000"/>
                  </a:schemeClr>
                </a:solidFill>
              </a:rPr>
              <a:t>6. Kokia tikimybė, kad rekomenduosite mus draugui ar kolegai? Įvertinkite nuo 1 iki 10, kai 1 yra mažai tikėta, 10—daug tikėtina.</a:t>
            </a:r>
            <a:r>
              <a:rPr lang="lt-LT" altLang="lt-LT" sz="900" i="1" dirty="0"/>
              <a:t>			</a:t>
            </a:r>
          </a:p>
          <a:p>
            <a:pPr>
              <a:defRPr/>
            </a:pPr>
            <a:r>
              <a:rPr lang="lt-LT" altLang="lt-LT" sz="900" i="1" dirty="0"/>
              <a:t>7. Ar susidūrėte su nesklandumais ir turite pastabų dėl paslaugos užsakymo ar jos suteikimo?			</a:t>
            </a:r>
          </a:p>
          <a:p>
            <a:pPr>
              <a:defRPr/>
            </a:pPr>
            <a:r>
              <a:rPr lang="lt-LT" altLang="lt-LT" sz="900" i="1" dirty="0"/>
              <a:t>Kliento komentaras (Jeigu papildomai kažką pasako)			</a:t>
            </a:r>
          </a:p>
          <a:p>
            <a:pPr>
              <a:defRPr/>
            </a:pPr>
            <a:r>
              <a:rPr lang="lt-LT" altLang="lt-LT" sz="900" i="1" dirty="0"/>
              <a:t>			</a:t>
            </a:r>
          </a:p>
          <a:p>
            <a:pPr>
              <a:defRPr/>
            </a:pPr>
            <a:r>
              <a:rPr lang="lt-LT" altLang="lt-LT" sz="900" i="1" dirty="0"/>
              <a:t>Dėkui už atsakymus ir gražios Jums dienos.			</a:t>
            </a:r>
          </a:p>
          <a:p>
            <a:pPr eaLnBrk="1" fontAlgn="auto" hangingPunct="1">
              <a:spcBef>
                <a:spcPts val="0"/>
              </a:spcBef>
              <a:spcAft>
                <a:spcPts val="0"/>
              </a:spcAft>
              <a:defRPr/>
            </a:pPr>
            <a:endParaRPr lang="en-US" altLang="lt-LT" sz="900" i="1" dirty="0">
              <a:solidFill>
                <a:schemeClr val="tx1">
                  <a:lumMod val="50000"/>
                  <a:lumOff val="50000"/>
                </a:schemeClr>
              </a:solidFill>
            </a:endParaRPr>
          </a:p>
        </p:txBody>
      </p:sp>
      <p:pic>
        <p:nvPicPr>
          <p:cNvPr id="12" name="Paveikslėlis 6">
            <a:extLst>
              <a:ext uri="{FF2B5EF4-FFF2-40B4-BE49-F238E27FC236}">
                <a16:creationId xmlns:a16="http://schemas.microsoft.com/office/drawing/2014/main" id="{FDFBB146-779C-4703-B75D-A1C45995A8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66589" y="880561"/>
            <a:ext cx="2039938" cy="133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47863AEA-2C01-9416-0E37-EB66F4E36A45}"/>
              </a:ext>
            </a:extLst>
          </p:cNvPr>
          <p:cNvSpPr txBox="1">
            <a:spLocks noChangeArrowheads="1"/>
          </p:cNvSpPr>
          <p:nvPr/>
        </p:nvSpPr>
        <p:spPr bwMode="auto">
          <a:xfrm>
            <a:off x="7772245" y="2187088"/>
            <a:ext cx="2579626" cy="1569660"/>
          </a:xfrm>
          <a:prstGeom prst="rect">
            <a:avLst/>
          </a:prstGeom>
          <a:noFill/>
          <a:ln>
            <a:noFill/>
          </a:ln>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fontAlgn="auto" hangingPunct="1">
              <a:spcBef>
                <a:spcPts val="0"/>
              </a:spcBef>
              <a:spcAft>
                <a:spcPts val="0"/>
              </a:spcAft>
              <a:defRPr/>
            </a:pPr>
            <a:r>
              <a:rPr lang="lt-LT" sz="800" b="1" u="sng" dirty="0">
                <a:solidFill>
                  <a:srgbClr val="FF0000"/>
                </a:solidFill>
              </a:rPr>
              <a:t>GAVUS „HOT ALERT“ ( &lt;7 balai ):</a:t>
            </a:r>
          </a:p>
          <a:p>
            <a:pPr marL="171450" indent="-171450" eaLnBrk="1" fontAlgn="auto" hangingPunct="1">
              <a:spcBef>
                <a:spcPts val="0"/>
              </a:spcBef>
              <a:spcAft>
                <a:spcPts val="0"/>
              </a:spcAft>
              <a:buFont typeface="Wingdings" panose="05000000000000000000" pitchFamily="2" charset="2"/>
              <a:buChar char="ü"/>
              <a:defRPr/>
            </a:pPr>
            <a:r>
              <a:rPr lang="lt-LT" sz="800" dirty="0"/>
              <a:t>Paprašyti pakomentuoti kas buvo ne tai</a:t>
            </a:r>
            <a:r>
              <a:rPr lang="en-US" sz="800" dirty="0"/>
              <a:t>p</a:t>
            </a:r>
            <a:r>
              <a:rPr lang="lt-LT" sz="800" dirty="0"/>
              <a:t>.</a:t>
            </a:r>
            <a:endParaRPr lang="en-US" altLang="lt-LT" sz="800" b="1" u="sng" dirty="0">
              <a:solidFill>
                <a:srgbClr val="FF0000"/>
              </a:solidFill>
            </a:endParaRPr>
          </a:p>
          <a:p>
            <a:pPr marL="171450" indent="-171450" eaLnBrk="1" fontAlgn="auto" hangingPunct="1">
              <a:spcBef>
                <a:spcPts val="0"/>
              </a:spcBef>
              <a:spcAft>
                <a:spcPts val="0"/>
              </a:spcAft>
              <a:buFont typeface="Wingdings" panose="05000000000000000000" pitchFamily="2" charset="2"/>
              <a:buChar char="ü"/>
              <a:defRPr/>
            </a:pPr>
            <a:r>
              <a:rPr lang="lt-LT" sz="800" dirty="0"/>
              <a:t>Operatyviai informuoti VV darbuotojus įkeliant informaciją į DVS </a:t>
            </a:r>
            <a:r>
              <a:rPr lang="lt-LT" sz="800" dirty="0" err="1"/>
              <a:t>Doclogix</a:t>
            </a:r>
            <a:r>
              <a:rPr lang="lt-LT" sz="800" dirty="0"/>
              <a:t> sistemą ir papildomai nepriklausomam vertintojui nusiųsti informaciją apie įkėlimo faktą Projektų vadovui (GCSI).</a:t>
            </a:r>
            <a:endParaRPr lang="fi-FI" sz="800" dirty="0"/>
          </a:p>
          <a:p>
            <a:pPr marL="171450" indent="-171450" eaLnBrk="1" fontAlgn="auto" hangingPunct="1">
              <a:spcBef>
                <a:spcPts val="0"/>
              </a:spcBef>
              <a:spcAft>
                <a:spcPts val="0"/>
              </a:spcAft>
              <a:buFont typeface="Wingdings" panose="05000000000000000000" pitchFamily="2" charset="2"/>
              <a:buChar char="ü"/>
              <a:defRPr/>
            </a:pPr>
            <a:r>
              <a:rPr lang="fi-FI" sz="800" b="1" dirty="0"/>
              <a:t>HA prane</a:t>
            </a:r>
            <a:r>
              <a:rPr lang="lt-LT" sz="800" b="1" dirty="0"/>
              <a:t>šime pateikiama informacija: </a:t>
            </a:r>
          </a:p>
          <a:p>
            <a:pPr marL="171450" indent="-171450" eaLnBrk="1" fontAlgn="auto" hangingPunct="1">
              <a:spcBef>
                <a:spcPts val="0"/>
              </a:spcBef>
              <a:spcAft>
                <a:spcPts val="0"/>
              </a:spcAft>
              <a:buFontTx/>
              <a:buChar char="-"/>
              <a:defRPr/>
            </a:pPr>
            <a:r>
              <a:rPr lang="lt-LT" sz="800" dirty="0"/>
              <a:t>Duomenų bazės puslapio pav.</a:t>
            </a:r>
            <a:endParaRPr lang="en-US" sz="800" dirty="0"/>
          </a:p>
          <a:p>
            <a:pPr marL="171450" indent="-171450" eaLnBrk="1" fontAlgn="auto" hangingPunct="1">
              <a:spcBef>
                <a:spcPts val="0"/>
              </a:spcBef>
              <a:spcAft>
                <a:spcPts val="0"/>
              </a:spcAft>
              <a:buFontTx/>
              <a:buChar char="-"/>
              <a:defRPr/>
            </a:pPr>
            <a:r>
              <a:rPr lang="en-US" sz="800" dirty="0"/>
              <a:t>Darbuotoj</a:t>
            </a:r>
            <a:r>
              <a:rPr lang="lt-LT" sz="800" dirty="0"/>
              <a:t>o</a:t>
            </a:r>
            <a:r>
              <a:rPr lang="en-US" sz="800" dirty="0"/>
              <a:t> </a:t>
            </a:r>
            <a:r>
              <a:rPr lang="en-US" sz="800" dirty="0" err="1"/>
              <a:t>ar</a:t>
            </a:r>
            <a:r>
              <a:rPr lang="en-US" sz="800" dirty="0"/>
              <a:t> </a:t>
            </a:r>
            <a:r>
              <a:rPr lang="lt-LT" sz="800" dirty="0"/>
              <a:t>įmonės HA</a:t>
            </a:r>
          </a:p>
          <a:p>
            <a:pPr marL="171450" indent="-171450" eaLnBrk="1" fontAlgn="auto" hangingPunct="1">
              <a:spcBef>
                <a:spcPts val="0"/>
              </a:spcBef>
              <a:spcAft>
                <a:spcPts val="0"/>
              </a:spcAft>
              <a:buFontTx/>
              <a:buChar char="-"/>
              <a:defRPr/>
            </a:pPr>
            <a:r>
              <a:rPr lang="lt-LT" sz="800" dirty="0"/>
              <a:t>Kliento tel. Nr.</a:t>
            </a:r>
          </a:p>
          <a:p>
            <a:pPr marL="171450" indent="-171450" eaLnBrk="1" fontAlgn="auto" hangingPunct="1">
              <a:spcBef>
                <a:spcPts val="0"/>
              </a:spcBef>
              <a:spcAft>
                <a:spcPts val="0"/>
              </a:spcAft>
              <a:buFontTx/>
              <a:buChar char="-"/>
              <a:defRPr/>
            </a:pPr>
            <a:r>
              <a:rPr lang="lt-LT" sz="800" dirty="0"/>
              <a:t>Kliento komentaras su balu</a:t>
            </a:r>
          </a:p>
          <a:p>
            <a:pPr marL="171450" indent="-171450" eaLnBrk="1" fontAlgn="auto" hangingPunct="1">
              <a:spcBef>
                <a:spcPts val="0"/>
              </a:spcBef>
              <a:spcAft>
                <a:spcPts val="0"/>
              </a:spcAft>
              <a:buFontTx/>
              <a:buChar char="-"/>
              <a:defRPr/>
            </a:pPr>
            <a:r>
              <a:rPr lang="lt-LT" sz="800" dirty="0"/>
              <a:t>Pokalbio įrašas</a:t>
            </a:r>
            <a:endParaRPr lang="fi-FI" sz="800" dirty="0"/>
          </a:p>
        </p:txBody>
      </p:sp>
      <p:sp>
        <p:nvSpPr>
          <p:cNvPr id="4" name="TextBox 2">
            <a:extLst>
              <a:ext uri="{FF2B5EF4-FFF2-40B4-BE49-F238E27FC236}">
                <a16:creationId xmlns:a16="http://schemas.microsoft.com/office/drawing/2014/main" id="{D35A6440-FBF3-A80C-9ED5-BC95DE357E74}"/>
              </a:ext>
            </a:extLst>
          </p:cNvPr>
          <p:cNvSpPr txBox="1">
            <a:spLocks noChangeArrowheads="1"/>
          </p:cNvSpPr>
          <p:nvPr/>
        </p:nvSpPr>
        <p:spPr bwMode="auto">
          <a:xfrm>
            <a:off x="7866590" y="3766678"/>
            <a:ext cx="3461810" cy="1446550"/>
          </a:xfrm>
          <a:prstGeom prst="rect">
            <a:avLst/>
          </a:prstGeom>
          <a:noFill/>
          <a:ln>
            <a:noFill/>
          </a:ln>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fontAlgn="auto" hangingPunct="1">
              <a:spcBef>
                <a:spcPts val="0"/>
              </a:spcBef>
              <a:spcAft>
                <a:spcPts val="0"/>
              </a:spcAft>
              <a:defRPr/>
            </a:pPr>
            <a:r>
              <a:rPr lang="en-US" sz="800" b="1" u="sng" dirty="0">
                <a:solidFill>
                  <a:srgbClr val="00B0F0"/>
                </a:solidFill>
              </a:rPr>
              <a:t>PASTABOS</a:t>
            </a:r>
            <a:r>
              <a:rPr lang="en-US" sz="800" b="1" dirty="0">
                <a:solidFill>
                  <a:srgbClr val="00B0F0"/>
                </a:solidFill>
              </a:rPr>
              <a:t>:</a:t>
            </a:r>
            <a:endParaRPr lang="en-US" altLang="lt-LT" sz="800" b="1" u="sng" dirty="0">
              <a:solidFill>
                <a:srgbClr val="00B0F0"/>
              </a:solidFill>
            </a:endParaRPr>
          </a:p>
          <a:p>
            <a:pPr marL="171450" indent="-171450" eaLnBrk="1" fontAlgn="auto" hangingPunct="1">
              <a:spcBef>
                <a:spcPts val="0"/>
              </a:spcBef>
              <a:spcAft>
                <a:spcPts val="0"/>
              </a:spcAft>
              <a:buFont typeface="Wingdings" panose="05000000000000000000" pitchFamily="2" charset="2"/>
              <a:buChar char="ü"/>
              <a:defRPr/>
            </a:pPr>
            <a:r>
              <a:rPr lang="lt-LT" sz="800" dirty="0"/>
              <a:t>Naujų įrašų apklausą KC vykdo</a:t>
            </a:r>
            <a:r>
              <a:rPr lang="en-US" sz="800" dirty="0"/>
              <a:t> </a:t>
            </a:r>
            <a:r>
              <a:rPr lang="lt-LT" sz="800" dirty="0"/>
              <a:t>kiekvieną savaitės 3, 4- </a:t>
            </a:r>
            <a:r>
              <a:rPr lang="lt-LT" sz="800" dirty="0" err="1"/>
              <a:t>dienį</a:t>
            </a:r>
            <a:r>
              <a:rPr lang="lt-LT" sz="800" dirty="0"/>
              <a:t>.</a:t>
            </a:r>
            <a:endParaRPr lang="en-US" sz="800" dirty="0"/>
          </a:p>
          <a:p>
            <a:pPr marL="171450" indent="-171450" eaLnBrk="1" fontAlgn="auto" hangingPunct="1">
              <a:spcBef>
                <a:spcPts val="0"/>
              </a:spcBef>
              <a:spcAft>
                <a:spcPts val="0"/>
              </a:spcAft>
              <a:buFont typeface="Wingdings" panose="05000000000000000000" pitchFamily="2" charset="2"/>
              <a:buChar char="ü"/>
              <a:defRPr/>
            </a:pPr>
            <a:r>
              <a:rPr lang="lt-LT" sz="800" dirty="0"/>
              <a:t>Su klientu susisiekti ne daugiau kaip per 2 skambučius. Nepavykus atlikti apklausos- įrašyti įrašą duomenų bazėje "Nepavyko susisiekti“</a:t>
            </a:r>
            <a:r>
              <a:rPr lang="en-US" sz="800" dirty="0"/>
              <a:t>.</a:t>
            </a:r>
            <a:endParaRPr lang="lt-LT" sz="800" dirty="0"/>
          </a:p>
          <a:p>
            <a:pPr marL="171450" indent="-171450" eaLnBrk="1" fontAlgn="auto" hangingPunct="1">
              <a:spcBef>
                <a:spcPts val="0"/>
              </a:spcBef>
              <a:spcAft>
                <a:spcPts val="0"/>
              </a:spcAft>
              <a:buFont typeface="Wingdings" panose="05000000000000000000" pitchFamily="2" charset="2"/>
              <a:buChar char="ü"/>
              <a:defRPr/>
            </a:pPr>
            <a:r>
              <a:rPr lang="lt-LT" sz="800" dirty="0"/>
              <a:t>Ne lietuvių kalba kalbantiems klientams turi perskambinti konsultantas kalbantis kliento kalba (angliškai arba rusiškai).</a:t>
            </a:r>
            <a:endParaRPr lang="en-US" sz="800" dirty="0"/>
          </a:p>
          <a:p>
            <a:pPr marL="171450" indent="-171450" eaLnBrk="1" fontAlgn="auto" hangingPunct="1">
              <a:spcBef>
                <a:spcPts val="0"/>
              </a:spcBef>
              <a:spcAft>
                <a:spcPts val="0"/>
              </a:spcAft>
              <a:buFont typeface="Wingdings" panose="05000000000000000000" pitchFamily="2" charset="2"/>
              <a:buChar char="ü"/>
              <a:defRPr/>
            </a:pPr>
            <a:r>
              <a:rPr lang="lt-LT" sz="800" dirty="0"/>
              <a:t>Vertinimo skalė nuo </a:t>
            </a:r>
            <a:r>
              <a:rPr lang="en-US" sz="800" dirty="0"/>
              <a:t>1</a:t>
            </a:r>
            <a:r>
              <a:rPr lang="lt-LT" sz="800" dirty="0"/>
              <a:t> iki 10.</a:t>
            </a:r>
          </a:p>
          <a:p>
            <a:pPr marL="171450" indent="-171450" eaLnBrk="1" fontAlgn="auto" hangingPunct="1">
              <a:spcBef>
                <a:spcPts val="0"/>
              </a:spcBef>
              <a:spcAft>
                <a:spcPts val="0"/>
              </a:spcAft>
              <a:buFont typeface="Wingdings" panose="05000000000000000000" pitchFamily="2" charset="2"/>
              <a:buChar char="ü"/>
              <a:defRPr/>
            </a:pPr>
            <a:r>
              <a:rPr lang="lt-LT" sz="800" dirty="0"/>
              <a:t>Rašomi tik sveiki skaičiai.</a:t>
            </a:r>
            <a:endParaRPr lang="en-US" sz="800" dirty="0"/>
          </a:p>
          <a:p>
            <a:pPr marL="171450" indent="-171450" eaLnBrk="1" fontAlgn="auto" hangingPunct="1">
              <a:spcBef>
                <a:spcPts val="0"/>
              </a:spcBef>
              <a:spcAft>
                <a:spcPts val="0"/>
              </a:spcAft>
              <a:buFont typeface="Wingdings" panose="05000000000000000000" pitchFamily="2" charset="2"/>
              <a:buChar char="ü"/>
              <a:defRPr/>
            </a:pPr>
            <a:r>
              <a:rPr lang="lt-LT" sz="800" dirty="0"/>
              <a:t>Rašoma viena įvertinimo reikšmė (negali būti 8-9). Jei klientas sako, kad tarp 8 ir 9, prašome kliento tiksliai įvardyti įvertinimą. Nesutikus – lauką paliekame tuščią.</a:t>
            </a:r>
            <a:endParaRPr lang="en-US" sz="800" dirty="0"/>
          </a:p>
        </p:txBody>
      </p:sp>
    </p:spTree>
    <p:extLst>
      <p:ext uri="{BB962C8B-B14F-4D97-AF65-F5344CB8AC3E}">
        <p14:creationId xmlns:p14="http://schemas.microsoft.com/office/powerpoint/2010/main" val="3493810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F45E7B6-D0E5-4CC3-9754-AAE2A83E6F87}"/>
              </a:ext>
            </a:extLst>
          </p:cNvPr>
          <p:cNvSpPr txBox="1"/>
          <p:nvPr/>
        </p:nvSpPr>
        <p:spPr>
          <a:xfrm>
            <a:off x="769942" y="569797"/>
            <a:ext cx="5630857" cy="584775"/>
          </a:xfrm>
          <a:prstGeom prst="rect">
            <a:avLst/>
          </a:prstGeom>
          <a:noFill/>
        </p:spPr>
        <p:txBody>
          <a:bodyPr wrap="square" rtlCol="0">
            <a:spAutoFit/>
          </a:bodyPr>
          <a:lstStyle/>
          <a:p>
            <a:r>
              <a:rPr lang="en-US" altLang="lt-LT" sz="3200" b="1" dirty="0" err="1">
                <a:solidFill>
                  <a:srgbClr val="00B0F0"/>
                </a:solidFill>
              </a:rPr>
              <a:t>Vandens</a:t>
            </a:r>
            <a:r>
              <a:rPr lang="en-US" altLang="lt-LT" sz="3200" b="1" dirty="0">
                <a:solidFill>
                  <a:srgbClr val="00B0F0"/>
                </a:solidFill>
              </a:rPr>
              <a:t> </a:t>
            </a:r>
            <a:r>
              <a:rPr lang="en-US" altLang="lt-LT" sz="3200" b="1" dirty="0" err="1">
                <a:solidFill>
                  <a:srgbClr val="00B0F0"/>
                </a:solidFill>
              </a:rPr>
              <a:t>kokyb</a:t>
            </a:r>
            <a:r>
              <a:rPr lang="lt-LT" altLang="lt-LT" sz="3200" b="1" dirty="0">
                <a:solidFill>
                  <a:srgbClr val="00B0F0"/>
                </a:solidFill>
              </a:rPr>
              <a:t>ės apklausą</a:t>
            </a:r>
          </a:p>
        </p:txBody>
      </p:sp>
      <p:sp>
        <p:nvSpPr>
          <p:cNvPr id="5" name="Slide Number Placeholder 4">
            <a:extLst>
              <a:ext uri="{FF2B5EF4-FFF2-40B4-BE49-F238E27FC236}">
                <a16:creationId xmlns:a16="http://schemas.microsoft.com/office/drawing/2014/main" id="{494D633D-24CB-4D42-AC1F-B46E54AA7F36}"/>
              </a:ext>
            </a:extLst>
          </p:cNvPr>
          <p:cNvSpPr>
            <a:spLocks noGrp="1"/>
          </p:cNvSpPr>
          <p:nvPr>
            <p:ph type="sldNum" sz="quarter" idx="12"/>
          </p:nvPr>
        </p:nvSpPr>
        <p:spPr/>
        <p:txBody>
          <a:bodyPr/>
          <a:lstStyle/>
          <a:p>
            <a:fld id="{58FF640A-836C-497D-BED0-F0028F3EA592}" type="slidenum">
              <a:rPr lang="lt-LT" smtClean="0"/>
              <a:pPr/>
              <a:t>6</a:t>
            </a:fld>
            <a:endParaRPr lang="lt-LT" dirty="0"/>
          </a:p>
        </p:txBody>
      </p:sp>
      <p:sp>
        <p:nvSpPr>
          <p:cNvPr id="14" name="TextBox 1">
            <a:extLst>
              <a:ext uri="{FF2B5EF4-FFF2-40B4-BE49-F238E27FC236}">
                <a16:creationId xmlns:a16="http://schemas.microsoft.com/office/drawing/2014/main" id="{B52A8F1B-002A-4CA0-AFD0-473E9EE62B37}"/>
              </a:ext>
            </a:extLst>
          </p:cNvPr>
          <p:cNvSpPr txBox="1">
            <a:spLocks noChangeArrowheads="1"/>
          </p:cNvSpPr>
          <p:nvPr/>
        </p:nvSpPr>
        <p:spPr bwMode="auto">
          <a:xfrm>
            <a:off x="296861" y="1033555"/>
            <a:ext cx="7410979" cy="4662815"/>
          </a:xfrm>
          <a:prstGeom prst="rect">
            <a:avLst/>
          </a:prstGeom>
          <a:noFill/>
          <a:ln>
            <a:noFill/>
          </a:ln>
        </p:spPr>
        <p:txBody>
          <a:bodyPr wrap="square">
            <a:spAutoFit/>
          </a:bodyPr>
          <a:lstStyle>
            <a:lvl1pPr>
              <a:defRPr>
                <a:solidFill>
                  <a:schemeClr val="tx1"/>
                </a:solidFill>
                <a:latin typeface="Calibri" panose="020F0502020204030204" pitchFamily="34" charset="0"/>
              </a:defRPr>
            </a:lvl1pPr>
            <a:lvl2pPr>
              <a:defRPr>
                <a:solidFill>
                  <a:schemeClr val="tx1"/>
                </a:solidFill>
                <a:latin typeface="Calibri" panose="020F0502020204030204" pitchFamily="34" charset="0"/>
              </a:defRPr>
            </a:lvl2pPr>
            <a:lvl3pPr marL="1085850" indent="-17145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fontAlgn="auto" hangingPunct="1">
              <a:spcBef>
                <a:spcPts val="0"/>
              </a:spcBef>
              <a:spcAft>
                <a:spcPts val="0"/>
              </a:spcAft>
              <a:defRPr/>
            </a:pPr>
            <a:r>
              <a:rPr lang="lt-LT" altLang="lt-LT" sz="1000" b="1" u="sng" dirty="0">
                <a:solidFill>
                  <a:srgbClr val="00B0F0"/>
                </a:solidFill>
              </a:rPr>
              <a:t>POKALBIO SKRIPTAS</a:t>
            </a:r>
          </a:p>
          <a:p>
            <a:pPr eaLnBrk="1" fontAlgn="auto" hangingPunct="1">
              <a:spcBef>
                <a:spcPts val="0"/>
              </a:spcBef>
              <a:spcAft>
                <a:spcPts val="0"/>
              </a:spcAft>
              <a:defRPr/>
            </a:pPr>
            <a:endParaRPr lang="lt-LT" altLang="lt-LT" sz="800" b="1" u="sng" dirty="0">
              <a:solidFill>
                <a:srgbClr val="00B0F0"/>
              </a:solidFill>
            </a:endParaRPr>
          </a:p>
          <a:p>
            <a:pPr>
              <a:defRPr/>
            </a:pPr>
            <a:endParaRPr lang="lt-LT" altLang="lt-LT" sz="900" i="1" dirty="0">
              <a:solidFill>
                <a:schemeClr val="tx1">
                  <a:lumMod val="50000"/>
                  <a:lumOff val="50000"/>
                </a:schemeClr>
              </a:solidFill>
            </a:endParaRPr>
          </a:p>
          <a:p>
            <a:pPr>
              <a:defRPr/>
            </a:pPr>
            <a:r>
              <a:rPr lang="lt-LT" altLang="lt-LT" sz="900" i="1" dirty="0"/>
              <a:t>PRISTATYMAS		</a:t>
            </a:r>
          </a:p>
          <a:p>
            <a:pPr>
              <a:defRPr/>
            </a:pPr>
            <a:r>
              <a:rPr lang="lt-LT" altLang="lt-LT" sz="900" i="1" dirty="0"/>
              <a:t>Sveiki. Aš esu (Vardas) ir skambinu Jums iš „Vilniaus vandenų“ .		</a:t>
            </a:r>
          </a:p>
          <a:p>
            <a:pPr>
              <a:defRPr/>
            </a:pPr>
            <a:r>
              <a:rPr lang="lt-LT" altLang="lt-LT" sz="900" i="1" dirty="0"/>
              <a:t>Atliekame tyrimą dėl Vilniaus Vandenų tiekiamo vandens kokybės		</a:t>
            </a:r>
          </a:p>
          <a:p>
            <a:pPr>
              <a:defRPr/>
            </a:pPr>
            <a:r>
              <a:rPr lang="lt-LT" altLang="lt-LT" sz="900" i="1" dirty="0"/>
              <a:t>Ar dabar turėtumėte laiko atsakyti į kelis klausimus? Užtruksim keletą minučių.		</a:t>
            </a:r>
          </a:p>
          <a:p>
            <a:pPr>
              <a:defRPr/>
            </a:pPr>
            <a:r>
              <a:rPr lang="lt-LT" altLang="lt-LT" sz="900" i="1" dirty="0"/>
              <a:t>Ar sutiktumėte, kad mūsų pokalbis būtų įrašytas? (be pauzės!) Pokalbį įrašome tik apklausos kokybės užtikrinimo tikslu.		</a:t>
            </a:r>
          </a:p>
          <a:p>
            <a:pPr>
              <a:defRPr/>
            </a:pPr>
            <a:r>
              <a:rPr lang="lt-LT" altLang="lt-LT" sz="900" i="1" dirty="0"/>
              <a:t>Dabar Jums perskaitysiu kelis teiginius susijusius su vandens kokybe.		</a:t>
            </a:r>
          </a:p>
          <a:p>
            <a:pPr>
              <a:defRPr/>
            </a:pPr>
            <a:r>
              <a:rPr lang="lt-LT" altLang="lt-LT" sz="900" i="1" dirty="0"/>
              <a:t>		</a:t>
            </a:r>
          </a:p>
          <a:p>
            <a:pPr>
              <a:defRPr/>
            </a:pPr>
            <a:r>
              <a:rPr lang="lt-LT" altLang="lt-LT" sz="900" i="1" dirty="0"/>
              <a:t>1. Kaip vertinate "Vilniaus vandenų" tiekiamo vandens kokybę?	    Nuo 1 iki 10</a:t>
            </a:r>
          </a:p>
          <a:p>
            <a:pPr>
              <a:defRPr/>
            </a:pPr>
            <a:r>
              <a:rPr lang="lt-LT" altLang="lt-LT" sz="900" i="1" dirty="0"/>
              <a:t>2. Kaip vertinate vandens skonį?		                                        Nuo 1 iki 10</a:t>
            </a:r>
          </a:p>
          <a:p>
            <a:pPr>
              <a:defRPr/>
            </a:pPr>
            <a:r>
              <a:rPr lang="lt-LT" altLang="lt-LT" sz="900" i="1" dirty="0"/>
              <a:t>3. Ar vandenį geriate iš čiaupo ar perkate buteliuose?		    Čiaupas - Butelis</a:t>
            </a:r>
          </a:p>
          <a:p>
            <a:pPr>
              <a:defRPr/>
            </a:pPr>
            <a:r>
              <a:rPr lang="lt-LT" altLang="lt-LT" sz="900" i="1" dirty="0"/>
              <a:t>4. Ar pastebėjote vandens spalvos pokyčius?		    Taip - Ne</a:t>
            </a:r>
          </a:p>
          <a:p>
            <a:pPr>
              <a:defRPr/>
            </a:pPr>
            <a:r>
              <a:rPr lang="lt-LT" altLang="lt-LT" sz="900" i="1" dirty="0"/>
              <a:t>5. Kaip dažnai susiduriate su vandens kokybės problemomis?	    Retai - Dažnai - Niekada</a:t>
            </a:r>
          </a:p>
          <a:p>
            <a:pPr>
              <a:defRPr/>
            </a:pPr>
            <a:r>
              <a:rPr lang="lt-LT" altLang="lt-LT" sz="900" i="1" dirty="0"/>
              <a:t>	</a:t>
            </a:r>
          </a:p>
          <a:p>
            <a:pPr>
              <a:defRPr/>
            </a:pPr>
            <a:r>
              <a:rPr lang="lt-LT" altLang="lt-LT" sz="900" b="1" i="1" dirty="0">
                <a:solidFill>
                  <a:schemeClr val="accent1"/>
                </a:solidFill>
              </a:rPr>
              <a:t>Komentarų išskaidymas</a:t>
            </a:r>
            <a:r>
              <a:rPr lang="lt-LT" altLang="lt-LT" sz="900" i="1" dirty="0"/>
              <a:t>	</a:t>
            </a:r>
          </a:p>
          <a:p>
            <a:pPr>
              <a:defRPr/>
            </a:pPr>
            <a:r>
              <a:rPr lang="lt-LT" altLang="lt-LT" sz="900" i="1" dirty="0"/>
              <a:t>Atsisako/negali kalbėti/vertinti	Negyvenu ten; negaliu vertinti; jau skambinot; nieko nesuprantu	</a:t>
            </a:r>
          </a:p>
          <a:p>
            <a:pPr>
              <a:defRPr/>
            </a:pPr>
            <a:r>
              <a:rPr lang="lt-LT" altLang="lt-LT" sz="900" i="1" dirty="0"/>
              <a:t>Geria tik virintą	                                    Geriu tik virintą vandenį; mes vandenį verdame	</a:t>
            </a:r>
          </a:p>
          <a:p>
            <a:pPr>
              <a:defRPr/>
            </a:pPr>
            <a:r>
              <a:rPr lang="lt-LT" altLang="lt-LT" sz="900" i="1" dirty="0"/>
              <a:t>Kalkės	                                    Baltos spalvos vanduo; kalkės; kalkių nuosėdos	</a:t>
            </a:r>
          </a:p>
          <a:p>
            <a:pPr>
              <a:defRPr/>
            </a:pPr>
            <a:r>
              <a:rPr lang="lt-LT" altLang="lt-LT" sz="900" i="1" dirty="0"/>
              <a:t>Kita	                                    Jei komentaras yra kitoks, plačiau jį atrašome Q stulpelyje	</a:t>
            </a:r>
          </a:p>
          <a:p>
            <a:pPr>
              <a:defRPr/>
            </a:pPr>
            <a:r>
              <a:rPr lang="lt-LT" altLang="lt-LT" sz="900" i="1" dirty="0"/>
              <a:t>Neskanus vanduo	                                    Neskanus vanduo, keistas skonis, šlykštu, smirda	</a:t>
            </a:r>
          </a:p>
          <a:p>
            <a:pPr>
              <a:defRPr/>
            </a:pPr>
            <a:r>
              <a:rPr lang="lt-LT" altLang="lt-LT" sz="900" i="1" dirty="0"/>
              <a:t>Pokyčiai remonto metu	Matau pokyčius tik po remonto/gedimo/avarijos	</a:t>
            </a:r>
          </a:p>
          <a:p>
            <a:pPr>
              <a:defRPr/>
            </a:pPr>
            <a:r>
              <a:rPr lang="lt-LT" altLang="lt-LT" sz="900" i="1" dirty="0"/>
              <a:t>Rudas vanduo/</a:t>
            </a:r>
            <a:r>
              <a:rPr lang="lt-LT" altLang="lt-LT" sz="900" i="1" dirty="0" err="1"/>
              <a:t>rudys</a:t>
            </a:r>
            <a:r>
              <a:rPr lang="lt-LT" altLang="lt-LT" sz="900" i="1" dirty="0"/>
              <a:t>	Per kietas vanduo, rudas vanduo, vanduo kaip kava	</a:t>
            </a:r>
          </a:p>
          <a:p>
            <a:pPr>
              <a:defRPr/>
            </a:pPr>
            <a:r>
              <a:rPr lang="lt-LT" altLang="lt-LT" sz="900" i="1" dirty="0"/>
              <a:t>Viskas gerai	                                    Viskas gerai, puikiai	</a:t>
            </a:r>
          </a:p>
          <a:p>
            <a:pPr>
              <a:defRPr/>
            </a:pPr>
            <a:r>
              <a:rPr lang="lt-LT" altLang="lt-LT" sz="900" i="1" dirty="0"/>
              <a:t>Žalias/gelsvas vanduo	Žalias vanduo, gelsvas vanduo, vanduo atsiduoda dumblu	</a:t>
            </a:r>
          </a:p>
          <a:p>
            <a:pPr>
              <a:defRPr/>
            </a:pPr>
            <a:r>
              <a:rPr lang="lt-LT" altLang="lt-LT" sz="900" i="1" dirty="0"/>
              <a:t>		</a:t>
            </a:r>
          </a:p>
          <a:p>
            <a:pPr>
              <a:defRPr/>
            </a:pPr>
            <a:r>
              <a:rPr lang="lt-LT" altLang="lt-LT" sz="900" i="1" dirty="0"/>
              <a:t>Išsamus kliento komentaras pildomai (Jeigu papildomai kažką pasako su žyma KITA)		</a:t>
            </a:r>
          </a:p>
          <a:p>
            <a:pPr>
              <a:defRPr/>
            </a:pPr>
            <a:r>
              <a:rPr lang="lt-LT" altLang="lt-LT" sz="900" i="1" dirty="0"/>
              <a:t>Dėkui už atsakymus ir gražios Jums dienos.			</a:t>
            </a:r>
          </a:p>
          <a:p>
            <a:pPr>
              <a:defRPr/>
            </a:pPr>
            <a:r>
              <a:rPr lang="lt-LT" altLang="lt-LT" sz="900" i="1" dirty="0"/>
              <a:t>			</a:t>
            </a:r>
          </a:p>
          <a:p>
            <a:pPr>
              <a:defRPr/>
            </a:pPr>
            <a:r>
              <a:rPr lang="lt-LT" altLang="lt-LT" sz="900" i="1" dirty="0"/>
              <a:t>Dėkui už atsakymus ir gražios Jums dienos.			</a:t>
            </a:r>
          </a:p>
          <a:p>
            <a:pPr eaLnBrk="1" fontAlgn="auto" hangingPunct="1">
              <a:spcBef>
                <a:spcPts val="0"/>
              </a:spcBef>
              <a:spcAft>
                <a:spcPts val="0"/>
              </a:spcAft>
              <a:defRPr/>
            </a:pPr>
            <a:endParaRPr lang="en-US" altLang="lt-LT" sz="900" i="1" dirty="0">
              <a:solidFill>
                <a:schemeClr val="tx1">
                  <a:lumMod val="50000"/>
                  <a:lumOff val="50000"/>
                </a:schemeClr>
              </a:solidFill>
            </a:endParaRPr>
          </a:p>
        </p:txBody>
      </p:sp>
      <p:sp>
        <p:nvSpPr>
          <p:cNvPr id="3" name="TextBox 2">
            <a:extLst>
              <a:ext uri="{FF2B5EF4-FFF2-40B4-BE49-F238E27FC236}">
                <a16:creationId xmlns:a16="http://schemas.microsoft.com/office/drawing/2014/main" id="{47863AEA-2C01-9416-0E37-EB66F4E36A45}"/>
              </a:ext>
            </a:extLst>
          </p:cNvPr>
          <p:cNvSpPr txBox="1">
            <a:spLocks noChangeArrowheads="1"/>
          </p:cNvSpPr>
          <p:nvPr/>
        </p:nvSpPr>
        <p:spPr bwMode="auto">
          <a:xfrm>
            <a:off x="7772245" y="2187088"/>
            <a:ext cx="2579626" cy="1569660"/>
          </a:xfrm>
          <a:prstGeom prst="rect">
            <a:avLst/>
          </a:prstGeom>
          <a:noFill/>
          <a:ln>
            <a:noFill/>
          </a:ln>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fontAlgn="auto" hangingPunct="1">
              <a:spcBef>
                <a:spcPts val="0"/>
              </a:spcBef>
              <a:spcAft>
                <a:spcPts val="0"/>
              </a:spcAft>
              <a:defRPr/>
            </a:pPr>
            <a:r>
              <a:rPr lang="lt-LT" sz="800" b="1" u="sng" dirty="0">
                <a:solidFill>
                  <a:srgbClr val="FF0000"/>
                </a:solidFill>
              </a:rPr>
              <a:t>GAVUS „HOT ALERT“ ( &lt;7 balai ):</a:t>
            </a:r>
          </a:p>
          <a:p>
            <a:pPr marL="171450" indent="-171450" eaLnBrk="1" fontAlgn="auto" hangingPunct="1">
              <a:spcBef>
                <a:spcPts val="0"/>
              </a:spcBef>
              <a:spcAft>
                <a:spcPts val="0"/>
              </a:spcAft>
              <a:buFont typeface="Wingdings" panose="05000000000000000000" pitchFamily="2" charset="2"/>
              <a:buChar char="ü"/>
              <a:defRPr/>
            </a:pPr>
            <a:r>
              <a:rPr lang="lt-LT" sz="800" dirty="0"/>
              <a:t>Paprašyti pakomentuoti kas buvo ne tai</a:t>
            </a:r>
            <a:r>
              <a:rPr lang="en-US" sz="800" dirty="0"/>
              <a:t>p</a:t>
            </a:r>
            <a:r>
              <a:rPr lang="lt-LT" sz="800" dirty="0"/>
              <a:t>.</a:t>
            </a:r>
            <a:endParaRPr lang="en-US" altLang="lt-LT" sz="800" b="1" u="sng" dirty="0">
              <a:solidFill>
                <a:srgbClr val="FF0000"/>
              </a:solidFill>
            </a:endParaRPr>
          </a:p>
          <a:p>
            <a:pPr marL="171450" indent="-171450" eaLnBrk="1" fontAlgn="auto" hangingPunct="1">
              <a:spcBef>
                <a:spcPts val="0"/>
              </a:spcBef>
              <a:spcAft>
                <a:spcPts val="0"/>
              </a:spcAft>
              <a:buFont typeface="Wingdings" panose="05000000000000000000" pitchFamily="2" charset="2"/>
              <a:buChar char="ü"/>
              <a:defRPr/>
            </a:pPr>
            <a:r>
              <a:rPr lang="lt-LT" sz="800" dirty="0"/>
              <a:t>Operatyviai informuoti VV darbuotojus įkeliant informaciją į DVS </a:t>
            </a:r>
            <a:r>
              <a:rPr lang="lt-LT" sz="800" dirty="0" err="1"/>
              <a:t>Doclogix</a:t>
            </a:r>
            <a:r>
              <a:rPr lang="lt-LT" sz="800" dirty="0"/>
              <a:t> sistemą ir papildomai nepriklausomam vertintojui nusiųsti informaciją apie įkėlimo faktą Projektų vadovui (GCSI).</a:t>
            </a:r>
            <a:endParaRPr lang="fi-FI" sz="800" dirty="0"/>
          </a:p>
          <a:p>
            <a:pPr marL="171450" indent="-171450" eaLnBrk="1" fontAlgn="auto" hangingPunct="1">
              <a:spcBef>
                <a:spcPts val="0"/>
              </a:spcBef>
              <a:spcAft>
                <a:spcPts val="0"/>
              </a:spcAft>
              <a:buFont typeface="Wingdings" panose="05000000000000000000" pitchFamily="2" charset="2"/>
              <a:buChar char="ü"/>
              <a:defRPr/>
            </a:pPr>
            <a:r>
              <a:rPr lang="fi-FI" sz="800" b="1" dirty="0"/>
              <a:t>HA prane</a:t>
            </a:r>
            <a:r>
              <a:rPr lang="lt-LT" sz="800" b="1" dirty="0"/>
              <a:t>šime pateikiama informacija: </a:t>
            </a:r>
          </a:p>
          <a:p>
            <a:pPr marL="171450" indent="-171450" eaLnBrk="1" fontAlgn="auto" hangingPunct="1">
              <a:spcBef>
                <a:spcPts val="0"/>
              </a:spcBef>
              <a:spcAft>
                <a:spcPts val="0"/>
              </a:spcAft>
              <a:buFontTx/>
              <a:buChar char="-"/>
              <a:defRPr/>
            </a:pPr>
            <a:r>
              <a:rPr lang="lt-LT" sz="800" dirty="0"/>
              <a:t>Duomenų bazės puslapio pav.</a:t>
            </a:r>
            <a:endParaRPr lang="en-US" sz="800" dirty="0"/>
          </a:p>
          <a:p>
            <a:pPr marL="171450" indent="-171450" eaLnBrk="1" fontAlgn="auto" hangingPunct="1">
              <a:spcBef>
                <a:spcPts val="0"/>
              </a:spcBef>
              <a:spcAft>
                <a:spcPts val="0"/>
              </a:spcAft>
              <a:buFontTx/>
              <a:buChar char="-"/>
              <a:defRPr/>
            </a:pPr>
            <a:r>
              <a:rPr lang="en-US" sz="800" dirty="0"/>
              <a:t>Darbuotoj</a:t>
            </a:r>
            <a:r>
              <a:rPr lang="lt-LT" sz="800" dirty="0"/>
              <a:t>o</a:t>
            </a:r>
            <a:r>
              <a:rPr lang="en-US" sz="800" dirty="0"/>
              <a:t> </a:t>
            </a:r>
            <a:r>
              <a:rPr lang="en-US" sz="800" dirty="0" err="1"/>
              <a:t>ar</a:t>
            </a:r>
            <a:r>
              <a:rPr lang="en-US" sz="800" dirty="0"/>
              <a:t> </a:t>
            </a:r>
            <a:r>
              <a:rPr lang="lt-LT" sz="800" dirty="0"/>
              <a:t>įmonės HA</a:t>
            </a:r>
          </a:p>
          <a:p>
            <a:pPr marL="171450" indent="-171450" eaLnBrk="1" fontAlgn="auto" hangingPunct="1">
              <a:spcBef>
                <a:spcPts val="0"/>
              </a:spcBef>
              <a:spcAft>
                <a:spcPts val="0"/>
              </a:spcAft>
              <a:buFontTx/>
              <a:buChar char="-"/>
              <a:defRPr/>
            </a:pPr>
            <a:r>
              <a:rPr lang="lt-LT" sz="800" dirty="0"/>
              <a:t>Kliento tel. Nr.</a:t>
            </a:r>
          </a:p>
          <a:p>
            <a:pPr marL="171450" indent="-171450" eaLnBrk="1" fontAlgn="auto" hangingPunct="1">
              <a:spcBef>
                <a:spcPts val="0"/>
              </a:spcBef>
              <a:spcAft>
                <a:spcPts val="0"/>
              </a:spcAft>
              <a:buFontTx/>
              <a:buChar char="-"/>
              <a:defRPr/>
            </a:pPr>
            <a:r>
              <a:rPr lang="lt-LT" sz="800" dirty="0"/>
              <a:t>Kliento komentaras su balu</a:t>
            </a:r>
          </a:p>
          <a:p>
            <a:pPr marL="171450" indent="-171450" eaLnBrk="1" fontAlgn="auto" hangingPunct="1">
              <a:spcBef>
                <a:spcPts val="0"/>
              </a:spcBef>
              <a:spcAft>
                <a:spcPts val="0"/>
              </a:spcAft>
              <a:buFontTx/>
              <a:buChar char="-"/>
              <a:defRPr/>
            </a:pPr>
            <a:r>
              <a:rPr lang="lt-LT" sz="800" dirty="0"/>
              <a:t>Pokalbio įrašas</a:t>
            </a:r>
            <a:endParaRPr lang="fi-FI" sz="800" dirty="0"/>
          </a:p>
        </p:txBody>
      </p:sp>
      <p:sp>
        <p:nvSpPr>
          <p:cNvPr id="4" name="TextBox 2">
            <a:extLst>
              <a:ext uri="{FF2B5EF4-FFF2-40B4-BE49-F238E27FC236}">
                <a16:creationId xmlns:a16="http://schemas.microsoft.com/office/drawing/2014/main" id="{D35A6440-FBF3-A80C-9ED5-BC95DE357E74}"/>
              </a:ext>
            </a:extLst>
          </p:cNvPr>
          <p:cNvSpPr txBox="1">
            <a:spLocks noChangeArrowheads="1"/>
          </p:cNvSpPr>
          <p:nvPr/>
        </p:nvSpPr>
        <p:spPr bwMode="auto">
          <a:xfrm>
            <a:off x="7866590" y="3766678"/>
            <a:ext cx="3461810" cy="1446550"/>
          </a:xfrm>
          <a:prstGeom prst="rect">
            <a:avLst/>
          </a:prstGeom>
          <a:noFill/>
          <a:ln>
            <a:noFill/>
          </a:ln>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fontAlgn="auto" hangingPunct="1">
              <a:spcBef>
                <a:spcPts val="0"/>
              </a:spcBef>
              <a:spcAft>
                <a:spcPts val="0"/>
              </a:spcAft>
              <a:defRPr/>
            </a:pPr>
            <a:r>
              <a:rPr lang="en-US" sz="800" b="1" u="sng" dirty="0">
                <a:solidFill>
                  <a:srgbClr val="00B0F0"/>
                </a:solidFill>
              </a:rPr>
              <a:t>PASTABOS</a:t>
            </a:r>
            <a:r>
              <a:rPr lang="en-US" sz="800" b="1" dirty="0">
                <a:solidFill>
                  <a:srgbClr val="00B0F0"/>
                </a:solidFill>
              </a:rPr>
              <a:t>:</a:t>
            </a:r>
            <a:endParaRPr lang="en-US" altLang="lt-LT" sz="800" b="1" u="sng" dirty="0">
              <a:solidFill>
                <a:srgbClr val="00B0F0"/>
              </a:solidFill>
            </a:endParaRPr>
          </a:p>
          <a:p>
            <a:pPr marL="171450" indent="-171450" eaLnBrk="1" fontAlgn="auto" hangingPunct="1">
              <a:spcBef>
                <a:spcPts val="0"/>
              </a:spcBef>
              <a:spcAft>
                <a:spcPts val="0"/>
              </a:spcAft>
              <a:buFont typeface="Wingdings" panose="05000000000000000000" pitchFamily="2" charset="2"/>
              <a:buChar char="ü"/>
              <a:defRPr/>
            </a:pPr>
            <a:r>
              <a:rPr lang="lt-LT" sz="800" dirty="0"/>
              <a:t>Naujų įrašų apklausą KC vykdo</a:t>
            </a:r>
            <a:r>
              <a:rPr lang="en-US" sz="800" dirty="0"/>
              <a:t> </a:t>
            </a:r>
            <a:r>
              <a:rPr lang="lt-LT" sz="800" dirty="0"/>
              <a:t>kiekvieną savaitės 3, 4- </a:t>
            </a:r>
            <a:r>
              <a:rPr lang="lt-LT" sz="800" dirty="0" err="1"/>
              <a:t>dienį</a:t>
            </a:r>
            <a:r>
              <a:rPr lang="lt-LT" sz="800" dirty="0"/>
              <a:t>.</a:t>
            </a:r>
            <a:endParaRPr lang="en-US" sz="800" dirty="0"/>
          </a:p>
          <a:p>
            <a:pPr marL="171450" indent="-171450" eaLnBrk="1" fontAlgn="auto" hangingPunct="1">
              <a:spcBef>
                <a:spcPts val="0"/>
              </a:spcBef>
              <a:spcAft>
                <a:spcPts val="0"/>
              </a:spcAft>
              <a:buFont typeface="Wingdings" panose="05000000000000000000" pitchFamily="2" charset="2"/>
              <a:buChar char="ü"/>
              <a:defRPr/>
            </a:pPr>
            <a:r>
              <a:rPr lang="lt-LT" sz="800" dirty="0"/>
              <a:t>Su klientu susisiekti ne daugiau kaip per 2 skambučius. Nepavykus atlikti apklausos- įrašyti įrašą duomenų bazėje "Nepavyko susisiekti“</a:t>
            </a:r>
            <a:r>
              <a:rPr lang="en-US" sz="800" dirty="0"/>
              <a:t>.</a:t>
            </a:r>
            <a:endParaRPr lang="lt-LT" sz="800" dirty="0"/>
          </a:p>
          <a:p>
            <a:pPr marL="171450" indent="-171450" eaLnBrk="1" fontAlgn="auto" hangingPunct="1">
              <a:spcBef>
                <a:spcPts val="0"/>
              </a:spcBef>
              <a:spcAft>
                <a:spcPts val="0"/>
              </a:spcAft>
              <a:buFont typeface="Wingdings" panose="05000000000000000000" pitchFamily="2" charset="2"/>
              <a:buChar char="ü"/>
              <a:defRPr/>
            </a:pPr>
            <a:r>
              <a:rPr lang="lt-LT" sz="800" dirty="0"/>
              <a:t>Ne lietuvių kalba kalbantiems klientams turi perskambinti konsultantas kalbantis kliento kalba (angliškai arba rusiškai).</a:t>
            </a:r>
            <a:endParaRPr lang="en-US" sz="800" dirty="0"/>
          </a:p>
          <a:p>
            <a:pPr marL="171450" indent="-171450" eaLnBrk="1" fontAlgn="auto" hangingPunct="1">
              <a:spcBef>
                <a:spcPts val="0"/>
              </a:spcBef>
              <a:spcAft>
                <a:spcPts val="0"/>
              </a:spcAft>
              <a:buFont typeface="Wingdings" panose="05000000000000000000" pitchFamily="2" charset="2"/>
              <a:buChar char="ü"/>
              <a:defRPr/>
            </a:pPr>
            <a:r>
              <a:rPr lang="lt-LT" sz="800" dirty="0"/>
              <a:t>Vertinimo skalė nuo </a:t>
            </a:r>
            <a:r>
              <a:rPr lang="en-US" sz="800" dirty="0"/>
              <a:t>1</a:t>
            </a:r>
            <a:r>
              <a:rPr lang="lt-LT" sz="800" dirty="0"/>
              <a:t> iki 10.</a:t>
            </a:r>
          </a:p>
          <a:p>
            <a:pPr marL="171450" indent="-171450" eaLnBrk="1" fontAlgn="auto" hangingPunct="1">
              <a:spcBef>
                <a:spcPts val="0"/>
              </a:spcBef>
              <a:spcAft>
                <a:spcPts val="0"/>
              </a:spcAft>
              <a:buFont typeface="Wingdings" panose="05000000000000000000" pitchFamily="2" charset="2"/>
              <a:buChar char="ü"/>
              <a:defRPr/>
            </a:pPr>
            <a:r>
              <a:rPr lang="lt-LT" sz="800" dirty="0"/>
              <a:t>Rašomi tik sveiki skaičiai.</a:t>
            </a:r>
            <a:endParaRPr lang="en-US" sz="800" dirty="0"/>
          </a:p>
          <a:p>
            <a:pPr marL="171450" indent="-171450" eaLnBrk="1" fontAlgn="auto" hangingPunct="1">
              <a:spcBef>
                <a:spcPts val="0"/>
              </a:spcBef>
              <a:spcAft>
                <a:spcPts val="0"/>
              </a:spcAft>
              <a:buFont typeface="Wingdings" panose="05000000000000000000" pitchFamily="2" charset="2"/>
              <a:buChar char="ü"/>
              <a:defRPr/>
            </a:pPr>
            <a:r>
              <a:rPr lang="lt-LT" sz="800" dirty="0"/>
              <a:t>Rašoma viena įvertinimo reikšmė (negali būti 8-9). Jei klientas sako, kad tarp 8 ir 9, prašome kliento tiksliai įvardyti įvertinimą. Nesutikus – lauką paliekame tuščią.</a:t>
            </a:r>
            <a:endParaRPr lang="en-US" sz="800" dirty="0"/>
          </a:p>
        </p:txBody>
      </p:sp>
      <p:pic>
        <p:nvPicPr>
          <p:cNvPr id="2050" name="Picture 2" descr="Vandens filtrai | Geriamas vanduo: kokia jo kokybė ir ar jis žalingas mūsų  organizmui?">
            <a:extLst>
              <a:ext uri="{FF2B5EF4-FFF2-40B4-BE49-F238E27FC236}">
                <a16:creationId xmlns:a16="http://schemas.microsoft.com/office/drawing/2014/main" id="{489A2EE7-AA04-B946-C94C-DB6D622341E3}"/>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66590" y="365125"/>
            <a:ext cx="2367140" cy="17753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5226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E08B17C-B76B-4BD4-ACD7-852DBFC55695}"/>
              </a:ext>
            </a:extLst>
          </p:cNvPr>
          <p:cNvSpPr txBox="1"/>
          <p:nvPr/>
        </p:nvSpPr>
        <p:spPr>
          <a:xfrm>
            <a:off x="975985" y="3134540"/>
            <a:ext cx="8750968" cy="584775"/>
          </a:xfrm>
          <a:prstGeom prst="rect">
            <a:avLst/>
          </a:prstGeom>
          <a:noFill/>
        </p:spPr>
        <p:txBody>
          <a:bodyPr wrap="square" rtlCol="0">
            <a:spAutoFit/>
          </a:bodyPr>
          <a:lstStyle/>
          <a:p>
            <a:pPr algn="ctr"/>
            <a:r>
              <a:rPr lang="lt-LT" sz="3200" dirty="0">
                <a:solidFill>
                  <a:schemeClr val="bg1"/>
                </a:solidFill>
                <a:latin typeface="Carnas-Medium"/>
                <a:cs typeface="Calibri" panose="020F0502020204030204" pitchFamily="34" charset="0"/>
              </a:rPr>
              <a:t>AČIŪ</a:t>
            </a:r>
            <a:endParaRPr lang="lt-LT" dirty="0">
              <a:solidFill>
                <a:schemeClr val="bg1"/>
              </a:solidFill>
              <a:latin typeface="Carnas-Medium"/>
              <a:cs typeface="Calibri" panose="020F0502020204030204" pitchFamily="34" charset="0"/>
            </a:endParaRPr>
          </a:p>
        </p:txBody>
      </p:sp>
      <p:sp>
        <p:nvSpPr>
          <p:cNvPr id="11" name="TextBox 10">
            <a:extLst>
              <a:ext uri="{FF2B5EF4-FFF2-40B4-BE49-F238E27FC236}">
                <a16:creationId xmlns:a16="http://schemas.microsoft.com/office/drawing/2014/main" id="{552FE7A1-2E86-4852-B7A8-062535042E4E}"/>
              </a:ext>
            </a:extLst>
          </p:cNvPr>
          <p:cNvSpPr txBox="1"/>
          <p:nvPr/>
        </p:nvSpPr>
        <p:spPr>
          <a:xfrm>
            <a:off x="4924627" y="3648029"/>
            <a:ext cx="1052840" cy="307777"/>
          </a:xfrm>
          <a:prstGeom prst="rect">
            <a:avLst/>
          </a:prstGeom>
          <a:noFill/>
        </p:spPr>
        <p:txBody>
          <a:bodyPr wrap="square" rtlCol="0">
            <a:spAutoFit/>
          </a:bodyPr>
          <a:lstStyle/>
          <a:p>
            <a:r>
              <a:rPr lang="lt-LT" sz="1400" b="1" spc="400" dirty="0">
                <a:solidFill>
                  <a:schemeClr val="bg1"/>
                </a:solidFill>
                <a:latin typeface="Carnas-Medium"/>
              </a:rPr>
              <a:t>2023</a:t>
            </a:r>
            <a:r>
              <a:rPr lang="en-US" sz="1400" b="1" spc="400" dirty="0">
                <a:solidFill>
                  <a:schemeClr val="bg1"/>
                </a:solidFill>
                <a:latin typeface="Carnas-Medium"/>
              </a:rPr>
              <a:t>m.</a:t>
            </a:r>
            <a:endParaRPr lang="lt-LT" sz="1400" b="1" spc="400" dirty="0">
              <a:solidFill>
                <a:schemeClr val="bg1"/>
              </a:solidFill>
              <a:latin typeface="Carnas-Medium"/>
            </a:endParaRPr>
          </a:p>
        </p:txBody>
      </p:sp>
    </p:spTree>
    <p:extLst>
      <p:ext uri="{BB962C8B-B14F-4D97-AF65-F5344CB8AC3E}">
        <p14:creationId xmlns:p14="http://schemas.microsoft.com/office/powerpoint/2010/main" val="28181286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as" ma:contentTypeID="0x010100CC07F5BCD6EFBF49927B5F3CA650D122" ma:contentTypeVersion="14" ma:contentTypeDescription="Kurkite naują dokumentą." ma:contentTypeScope="" ma:versionID="be778fda09049771e02239803294099b">
  <xsd:schema xmlns:xsd="http://www.w3.org/2001/XMLSchema" xmlns:xs="http://www.w3.org/2001/XMLSchema" xmlns:p="http://schemas.microsoft.com/office/2006/metadata/properties" xmlns:ns2="ca324349-d413-4174-915f-a64b36af2e10" xmlns:ns3="b6759e9c-14ca-4d0f-b66a-0508b30e9fc7" targetNamespace="http://schemas.microsoft.com/office/2006/metadata/properties" ma:root="true" ma:fieldsID="66dec20a44fa1eec8576c91bab96210c" ns2:_="" ns3:_="">
    <xsd:import namespace="ca324349-d413-4174-915f-a64b36af2e10"/>
    <xsd:import namespace="b6759e9c-14ca-4d0f-b66a-0508b30e9fc7"/>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a324349-d413-4174-915f-a64b36af2e1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Vaizdų žymės" ma:readOnly="false" ma:fieldId="{5cf76f15-5ced-4ddc-b409-7134ff3c332f}" ma:taxonomyMulti="true" ma:sspId="2dfd0875-a63b-4ea6-92e3-295e4b130e29"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6759e9c-14ca-4d0f-b66a-0508b30e9fc7" elementFormDefault="qualified">
    <xsd:import namespace="http://schemas.microsoft.com/office/2006/documentManagement/types"/>
    <xsd:import namespace="http://schemas.microsoft.com/office/infopath/2007/PartnerControls"/>
    <xsd:element name="SharedWithUsers" ma:index="12" nillable="true" ma:displayName="Bendrinama s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Bendrinta su išsamia informacija" ma:internalName="SharedWithDetails" ma:readOnly="true">
      <xsd:simpleType>
        <xsd:restriction base="dms:Note">
          <xsd:maxLength value="255"/>
        </xsd:restriction>
      </xsd:simpleType>
    </xsd:element>
    <xsd:element name="TaxCatchAll" ma:index="16" nillable="true" ma:displayName="Taxonomy Catch All Column" ma:hidden="true" ma:list="{9618bb19-a7ab-4d9c-902d-5e4a002e8649}" ma:internalName="TaxCatchAll" ma:showField="CatchAllData" ma:web="b6759e9c-14ca-4d0f-b66a-0508b30e9fc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urinio tipas"/>
        <xsd:element ref="dc:title" minOccurs="0" maxOccurs="1" ma:index="4" ma:displayName="Antraštė"/>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b6759e9c-14ca-4d0f-b66a-0508b30e9fc7" xsi:nil="true"/>
    <lcf76f155ced4ddcb4097134ff3c332f xmlns="ca324349-d413-4174-915f-a64b36af2e10">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C4827467-C47A-4B12-8DD7-F626EDF82D3A}">
  <ds:schemaRefs>
    <ds:schemaRef ds:uri="http://schemas.microsoft.com/sharepoint/v3/contenttype/forms"/>
  </ds:schemaRefs>
</ds:datastoreItem>
</file>

<file path=customXml/itemProps2.xml><?xml version="1.0" encoding="utf-8"?>
<ds:datastoreItem xmlns:ds="http://schemas.openxmlformats.org/officeDocument/2006/customXml" ds:itemID="{FCD91DF0-EE20-491B-B75A-20161612A6C9}"/>
</file>

<file path=customXml/itemProps3.xml><?xml version="1.0" encoding="utf-8"?>
<ds:datastoreItem xmlns:ds="http://schemas.openxmlformats.org/officeDocument/2006/customXml" ds:itemID="{E87F8AFF-1C5A-4F68-9CA3-AB74AB8DC230}">
  <ds:schemaRefs>
    <ds:schemaRef ds:uri="http://purl.org/dc/terms/"/>
    <ds:schemaRef ds:uri="http://schemas.microsoft.com/office/2006/documentManagement/types"/>
    <ds:schemaRef ds:uri="http://purl.org/dc/elements/1.1/"/>
    <ds:schemaRef ds:uri="http://schemas.microsoft.com/office/2006/metadata/properties"/>
    <ds:schemaRef ds:uri="2f14ac75-a7e9-4465-a0ce-eadd705a5965"/>
    <ds:schemaRef ds:uri="http://schemas.microsoft.com/office/infopath/2007/PartnerControls"/>
    <ds:schemaRef ds:uri="http://schemas.openxmlformats.org/package/2006/metadata/core-properties"/>
    <ds:schemaRef ds:uri="86e5d758-b134-459b-8963-264c6430d82b"/>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8718</TotalTime>
  <Words>2240</Words>
  <Application>Microsoft Office PowerPoint</Application>
  <PresentationFormat>Widescreen</PresentationFormat>
  <Paragraphs>192</Paragraphs>
  <Slides>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Arial</vt:lpstr>
      <vt:lpstr>Calibri</vt:lpstr>
      <vt:lpstr>Calibri Light</vt:lpstr>
      <vt:lpstr>Carnas-Medium</vt:lpstr>
      <vt:lpstr>Google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Raminta Narkauskaitė</dc:creator>
  <cp:lastModifiedBy>Ernestas Mikulis</cp:lastModifiedBy>
  <cp:revision>97</cp:revision>
  <dcterms:created xsi:type="dcterms:W3CDTF">2021-03-05T13:58:27Z</dcterms:created>
  <dcterms:modified xsi:type="dcterms:W3CDTF">2023-08-17T07:31:02Z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0x010100CC07F5BCD6EFBF49927B5F3CA650D122</vt:lpwstr>
  </property>
  <property fmtid="{D5CDD505-2E9C-101B-9397-08002B2CF9AE}" pid="3" name="Order">
    <vt:r8>5900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ComplianceAssetId">
    <vt:lpwstr/>
  </property>
  <property fmtid="{D5CDD505-2E9C-101B-9397-08002B2CF9AE}" pid="9" name="TemplateUrl">
    <vt:lpwstr/>
  </property>
  <property fmtid="{D5CDD505-2E9C-101B-9397-08002B2CF9AE}" pid="10" name="MediaServiceImageTags">
    <vt:lpwstr/>
  </property>
</Properties>
</file>