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59" r:id="rId6"/>
    <p:sldId id="260" r:id="rId7"/>
    <p:sldId id="264" r:id="rId8"/>
    <p:sldId id="277" r:id="rId9"/>
    <p:sldId id="279" r:id="rId10"/>
    <p:sldId id="278" r:id="rId11"/>
    <p:sldId id="282" r:id="rId12"/>
    <p:sldId id="281" r:id="rId13"/>
    <p:sldId id="283" r:id="rId14"/>
    <p:sldId id="287" r:id="rId15"/>
    <p:sldId id="286" r:id="rId16"/>
    <p:sldId id="285" r:id="rId17"/>
    <p:sldId id="289" r:id="rId18"/>
    <p:sldId id="288" r:id="rId19"/>
    <p:sldId id="290" r:id="rId20"/>
    <p:sldId id="293" r:id="rId21"/>
    <p:sldId id="294" r:id="rId22"/>
    <p:sldId id="292" r:id="rId23"/>
    <p:sldId id="274" r:id="rId2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3E2"/>
    <a:srgbClr val="F6F6FF"/>
    <a:srgbClr val="E6E6E6"/>
    <a:srgbClr val="B5DD1A"/>
    <a:srgbClr val="006FBA"/>
    <a:srgbClr val="00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rnas-Medium"/>
              </a:defRPr>
            </a:lvl1pPr>
          </a:lstStyle>
          <a:p>
            <a:fld id="{68554DAC-6EF0-485C-A6C6-39CB7FC28070}" type="datetimeFigureOut">
              <a:rPr lang="lt-LT" smtClean="0"/>
              <a:pPr/>
              <a:t>2023-12-20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rnas-Medium"/>
              </a:defRPr>
            </a:lvl1pPr>
          </a:lstStyle>
          <a:p>
            <a:fld id="{365AD71A-3AD3-426B-8752-A11AEC44B2F3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926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094B2-FBF1-47C6-ACA6-74E9B874860A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76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1CFFF0-7E01-4BD7-B042-6B1CF2E10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B3B172-8D80-4E9C-87F0-7E853E574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14E9-6321-40FE-8424-AF6AB7C3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E33B1-20AD-46B4-B344-1180DDF1B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CEA3-1B18-412C-BDFA-74C7156B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2CDC-5EF2-4A9A-B34E-F900986B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0D0E-7F53-4436-BAE2-14FB42B8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10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72188-AC0C-4360-BED9-9EB78E09A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A7F0-2573-41A0-A35F-51BB59347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1704-F4BD-4DFA-9E5C-F8C849A9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31D6-FAE2-40E8-A02A-31F6EF3A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7B39-1CF0-405C-A8DF-25420CB2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1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7B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6B44A9-AC8B-4ABF-B296-E906F5C20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B704-E8C9-4F3C-BC7B-030F369F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9C117-1562-4E86-AAA2-1615FC86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7CBC-F706-43CE-BB83-E792D366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03DE0-13BD-48F2-BB0D-826FC2D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5314-504D-4226-A984-EA3FB90C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78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0A68-2C2B-41CD-9D1C-B15611E2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C926-6CC2-466D-AAB9-BC855848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90C22-553B-4786-B4DB-6917D142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9FE4B-FD54-446C-9197-CC3E5B83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BCEBC-09F3-4AB6-BEF1-64C4690D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3BE24-0F9E-45B0-843F-779DE947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83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7EB0-63ED-46B0-B2F0-9490AC0D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0E1E-4B87-4EB1-AA64-62747914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D7972-0D8B-47F6-81DE-7E2DABC2C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BE75-9363-43F5-9395-16E26EB2E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D0BD0-1FF2-4A27-8913-B25B36CF6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ADE31-A921-4633-A53A-21CB2792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78E6-0548-4FA3-93BD-58741730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0315C-F38F-4FBE-8381-16AE0C15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2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FB65-A57F-41C6-836F-8FD83A05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5E6DE-F424-4D10-B300-9EFE9117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4D3F4-3931-4FC9-B19F-B5887C3E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AB58E-D189-4077-9012-93A1C8E4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7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A4C4-89D3-47C7-88C9-9DBF1487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998B3-A2B4-4003-A764-9EA0BD8C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39E0-A49D-4CEE-9025-9329ACF4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53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F583-7CFC-42CC-A7BF-66DC9852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F6F6-7046-4D6D-9BE1-AA27D8A4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10B0-5198-4E98-936E-6EF8AB7FC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8D6A-41C3-4939-B515-8FCC29DC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6C90-CE84-434C-9AF0-1F94D5CC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CBEDA-CDFF-4FB5-8CDF-D68C9E48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708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2BEA-A642-4601-BAB8-B8D5EED9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5EACF-47F4-4308-9D40-F9E11EBE5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EA235-4686-4DF3-92FA-1963BAF3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C0B7F-0A3E-47EA-9264-C2AFC1C5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2023-12-20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407C2-1455-458F-99ED-BF65EE21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B588D-8FAE-4FF0-8989-82148BD9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0F1B8-3A74-4629-AC74-58659814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83D0-9AD5-4911-BF0E-A52C7566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D173C-9E77-4B98-88B6-8BCB73C8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9AF8015E-6A64-4A1C-A945-F28BB4986315}" type="datetimeFigureOut">
              <a:rPr lang="lt-LT" smtClean="0"/>
              <a:pPr/>
              <a:t>2023-12-20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B1CF-5AE7-4357-BB8F-BA73F248D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4362-FFC3-48F2-965B-16962AD63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58FF640A-836C-497D-BED0-F0028F3EA5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321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rnas-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rnas-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rnas-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33A88E-6A19-4552-A00B-0E3ECE00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8B17C-B76B-4BD4-ACD7-852DBFC55695}"/>
              </a:ext>
            </a:extLst>
          </p:cNvPr>
          <p:cNvSpPr txBox="1"/>
          <p:nvPr/>
        </p:nvSpPr>
        <p:spPr>
          <a:xfrm>
            <a:off x="975985" y="3134540"/>
            <a:ext cx="8750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Skambučių kokybės vertinimo metodologijos ir automatizuotos formos pristatymas</a:t>
            </a:r>
            <a:endParaRPr lang="lt-LT" dirty="0">
              <a:solidFill>
                <a:schemeClr val="bg1"/>
              </a:solidFill>
              <a:latin typeface="Carnas-Medium"/>
              <a:cs typeface="Calibri" panose="020F0502020204030204" pitchFamily="34" charset="0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D69DEA-65B9-4481-A9AC-5598FBB12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5A20DDB-DA1B-439E-B756-D0FCCE668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81" y="3413224"/>
            <a:ext cx="831167" cy="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F98C8-F6CE-4A82-BF14-224C04591DF6}"/>
              </a:ext>
            </a:extLst>
          </p:cNvPr>
          <p:cNvSpPr/>
          <p:nvPr/>
        </p:nvSpPr>
        <p:spPr>
          <a:xfrm>
            <a:off x="1270000" y="460293"/>
            <a:ext cx="1017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„Prieštaravimų, konfliktinių situacijų valdymas“ vertinimo kriterijai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CDABC-EE83-4142-8389-57A92711EB74}"/>
              </a:ext>
            </a:extLst>
          </p:cNvPr>
          <p:cNvSpPr/>
          <p:nvPr/>
        </p:nvSpPr>
        <p:spPr>
          <a:xfrm>
            <a:off x="1270000" y="1272542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kontroliavo pokalbį - neleido įsiplieksti konfliktui; sugebėjo nuraminti klientą</a:t>
            </a:r>
            <a:r>
              <a:rPr lang="en-US" dirty="0"/>
              <a:t> – </a:t>
            </a:r>
            <a:r>
              <a:rPr lang="en-US" dirty="0" err="1"/>
              <a:t>Kritinis</a:t>
            </a:r>
            <a:r>
              <a:rPr lang="en-US" dirty="0"/>
              <a:t> – 12,5 </a:t>
            </a:r>
            <a:r>
              <a:rPr lang="en-US" dirty="0" err="1"/>
              <a:t>taškai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Konsultantas profesionaliai valdė savo emocijas, asmenines nuotaikas - pokalbio metu nebuvo asmeniškumų - Kritinis – 12,5 taškai.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8A2EB-CDBF-4187-8F56-DEEC5B3D5A0A}"/>
              </a:ext>
            </a:extLst>
          </p:cNvPr>
          <p:cNvSpPr/>
          <p:nvPr/>
        </p:nvSpPr>
        <p:spPr>
          <a:xfrm>
            <a:off x="1261533" y="2828836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Konfliktinės situacijos nesuvaldymas dažniausiai pasibaigs skundu, o tai: </a:t>
            </a:r>
            <a:endParaRPr lang="en-US" dirty="0"/>
          </a:p>
          <a:p>
            <a:pPr algn="just"/>
            <a:r>
              <a:rPr lang="lt-LT" dirty="0"/>
              <a:t>• Ryškiausia kliento aptarnavimo kokybės nepasitenkinimo išraiška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algn="just"/>
            <a:r>
              <a:rPr lang="lt-LT" dirty="0"/>
              <a:t>• Papildomi sprendimo/apdorojimo kaštai</a:t>
            </a:r>
            <a:r>
              <a:rPr lang="en-US" dirty="0"/>
              <a:t>;</a:t>
            </a:r>
          </a:p>
          <a:p>
            <a:pPr algn="just"/>
            <a:r>
              <a:rPr lang="lt-LT" dirty="0"/>
              <a:t>• Papildomi skambučiai</a:t>
            </a:r>
            <a:r>
              <a:rPr lang="en-US" dirty="0"/>
              <a:t>.</a:t>
            </a:r>
          </a:p>
          <a:p>
            <a:pPr algn="just"/>
            <a:r>
              <a:rPr lang="lt-LT" dirty="0"/>
              <a:t>Skundą parašiusio kliento „susigražinimas“ daug sudėtingesnė užduotis nei konflikto suvaldymas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775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25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46D9A-D0B3-443B-8067-C5A3E92F6964}"/>
              </a:ext>
            </a:extLst>
          </p:cNvPr>
          <p:cNvSpPr/>
          <p:nvPr/>
        </p:nvSpPr>
        <p:spPr>
          <a:xfrm>
            <a:off x="1952625" y="400735"/>
            <a:ext cx="927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metodika: 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52500"/>
            <a:ext cx="10582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08DAB-69A1-4087-A9E0-776DFBAC5E5D}"/>
              </a:ext>
            </a:extLst>
          </p:cNvPr>
          <p:cNvSpPr/>
          <p:nvPr/>
        </p:nvSpPr>
        <p:spPr>
          <a:xfrm>
            <a:off x="962025" y="410260"/>
            <a:ext cx="1006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vertinimo kriterijų „Kritinis“ ir „ Svarbus“ lygių reikšmė DEMO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138A0-C556-4C8B-8089-87E40FB9F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62" y="1053275"/>
            <a:ext cx="52101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7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183B7C-58B6-4E05-A155-31716ACFE4EB}"/>
              </a:ext>
            </a:extLst>
          </p:cNvPr>
          <p:cNvSpPr/>
          <p:nvPr/>
        </p:nvSpPr>
        <p:spPr>
          <a:xfrm>
            <a:off x="1190625" y="343585"/>
            <a:ext cx="980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vertinimo kriterijų „Kritinis“ ir „ Svarbus“ lygių reikšmė DEMO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69540-F820-4A47-8F6D-093EEC507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12" y="834173"/>
            <a:ext cx="5153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58D23-1B9D-4555-93E4-3D18821F103C}"/>
              </a:ext>
            </a:extLst>
          </p:cNvPr>
          <p:cNvSpPr/>
          <p:nvPr/>
        </p:nvSpPr>
        <p:spPr>
          <a:xfrm>
            <a:off x="3383398" y="320159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4E500-DA7D-4CB0-8B00-E26ED3BDC978}"/>
              </a:ext>
            </a:extLst>
          </p:cNvPr>
          <p:cNvSpPr/>
          <p:nvPr/>
        </p:nvSpPr>
        <p:spPr>
          <a:xfrm>
            <a:off x="1133474" y="1064745"/>
            <a:ext cx="964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Prieš pradedant vertinti skambutį suvedami skambučio identifikaciniai duomenys: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Skambučio data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Skambinančiojo tel. numeris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Konsultanto vardas</a:t>
            </a:r>
            <a:r>
              <a:rPr lang="en-US" dirty="0"/>
              <a:t>.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FCAC1-36A8-466B-A22B-0BCE32D8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662" y="2828298"/>
            <a:ext cx="56673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B92A8A-4E5F-4674-A1F2-A55AA3B49FA8}"/>
              </a:ext>
            </a:extLst>
          </p:cNvPr>
          <p:cNvSpPr/>
          <p:nvPr/>
        </p:nvSpPr>
        <p:spPr>
          <a:xfrm>
            <a:off x="3383398" y="405884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7FF35-00AF-4DEE-A386-C681949A8739}"/>
              </a:ext>
            </a:extLst>
          </p:cNvPr>
          <p:cNvSpPr/>
          <p:nvPr/>
        </p:nvSpPr>
        <p:spPr>
          <a:xfrm>
            <a:off x="2114550" y="877520"/>
            <a:ext cx="781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Norint pasirinkti kriterijaus atsakymą reikia paspausti ant šalia esančio langelio: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73D68-626E-4988-8277-3F209085C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1366837"/>
            <a:ext cx="50673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A51414-1598-452F-B2DC-1F92566810BA}"/>
              </a:ext>
            </a:extLst>
          </p:cNvPr>
          <p:cNvSpPr/>
          <p:nvPr/>
        </p:nvSpPr>
        <p:spPr>
          <a:xfrm>
            <a:off x="3240523" y="215384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B33FE-C711-4B04-A864-62B9E726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610722"/>
            <a:ext cx="99155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B622AA-636B-42E3-8877-A0BAD86BBCDA}"/>
              </a:ext>
            </a:extLst>
          </p:cNvPr>
          <p:cNvSpPr/>
          <p:nvPr/>
        </p:nvSpPr>
        <p:spPr>
          <a:xfrm>
            <a:off x="3269098" y="404381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D25FD-8766-48F6-9075-EEB0E317C0E8}"/>
              </a:ext>
            </a:extLst>
          </p:cNvPr>
          <p:cNvSpPr/>
          <p:nvPr/>
        </p:nvSpPr>
        <p:spPr>
          <a:xfrm>
            <a:off x="633412" y="1227267"/>
            <a:ext cx="941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Formoje žemiau yra pateikti langeliai į kuriuos galima įrašyti komentarus pagal atskiras kategorijas: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1058A-3F77-4A20-B921-01D01154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1861093"/>
            <a:ext cx="1092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A5B8FC-8CA8-40BB-B2FA-CC73198BB3DA}"/>
              </a:ext>
            </a:extLst>
          </p:cNvPr>
          <p:cNvSpPr/>
          <p:nvPr/>
        </p:nvSpPr>
        <p:spPr>
          <a:xfrm>
            <a:off x="4218530" y="358259"/>
            <a:ext cx="375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ED0D6-7CBD-48BA-9A51-1FEE8C52B40A}"/>
              </a:ext>
            </a:extLst>
          </p:cNvPr>
          <p:cNvSpPr/>
          <p:nvPr/>
        </p:nvSpPr>
        <p:spPr>
          <a:xfrm>
            <a:off x="685799" y="885736"/>
            <a:ext cx="11020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Skambučių kokybės vertinimo forma automatiškai tikriną atsakymus bei pastebėjusi, kad yra gautas vienas „Kritinis“ arba du „Svarbus“ neigiami įvertinimai („Ne“) įvertins skambutį neigiamai: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D83F9-F808-45AD-82EA-8D79F49BF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1908549"/>
            <a:ext cx="5705475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257A7-9689-4465-AE0C-9085D8F26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162" y="3391959"/>
            <a:ext cx="56864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2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CDE0E-F785-49A8-9C8F-30467D5838C6}"/>
              </a:ext>
            </a:extLst>
          </p:cNvPr>
          <p:cNvSpPr/>
          <p:nvPr/>
        </p:nvSpPr>
        <p:spPr>
          <a:xfrm>
            <a:off x="4066130" y="377309"/>
            <a:ext cx="375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10EAF-9A0A-44EE-808B-246C7CFE4200}"/>
              </a:ext>
            </a:extLst>
          </p:cNvPr>
          <p:cNvSpPr/>
          <p:nvPr/>
        </p:nvSpPr>
        <p:spPr>
          <a:xfrm>
            <a:off x="519112" y="1409707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Žemiau komentarų forma automatiškai skaičiuos rezultatą pagal kategorijas: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B2E0-F8F5-4F2A-8023-F31111A27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2389330"/>
            <a:ext cx="11153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E9B9A8E-5BE9-459E-90DC-B10370F6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6C2B3-D19F-4D47-AA85-128BFD21B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B9BFAD-B41D-4A96-AACB-EA03655B5A72}"/>
              </a:ext>
            </a:extLst>
          </p:cNvPr>
          <p:cNvSpPr/>
          <p:nvPr/>
        </p:nvSpPr>
        <p:spPr>
          <a:xfrm>
            <a:off x="5597447" y="537710"/>
            <a:ext cx="79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Įžanga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3E97-BD0D-4BA2-93FA-124FA14EEE7A}"/>
              </a:ext>
            </a:extLst>
          </p:cNvPr>
          <p:cNvSpPr/>
          <p:nvPr/>
        </p:nvSpPr>
        <p:spPr>
          <a:xfrm>
            <a:off x="437592" y="1137676"/>
            <a:ext cx="593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Nauja </a:t>
            </a:r>
            <a:r>
              <a:rPr lang="lt-LT" u="sng" dirty="0"/>
              <a:t>skambučių kokybės vertinimo metodologija </a:t>
            </a:r>
            <a:r>
              <a:rPr lang="lt-LT" dirty="0"/>
              <a:t>užtikrins:</a:t>
            </a:r>
          </a:p>
          <a:p>
            <a:r>
              <a:rPr lang="lt-LT" dirty="0"/>
              <a:t>• Standartizuotą skambučių kokybės vertinimo sistemą; </a:t>
            </a:r>
          </a:p>
          <a:p>
            <a:r>
              <a:rPr lang="lt-LT" dirty="0"/>
              <a:t>• Aukščiausio lygio klientų aptarnavimą;</a:t>
            </a:r>
          </a:p>
          <a:p>
            <a:r>
              <a:rPr lang="lt-LT" dirty="0"/>
              <a:t>• Vilniaus Vandenų klientų aptarnavimo standarto laikymąsi.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C9BB3-CB6C-41A5-8FAE-9658243C8454}"/>
              </a:ext>
            </a:extLst>
          </p:cNvPr>
          <p:cNvSpPr/>
          <p:nvPr/>
        </p:nvSpPr>
        <p:spPr>
          <a:xfrm>
            <a:off x="6375096" y="1137676"/>
            <a:ext cx="5498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Nauja </a:t>
            </a:r>
            <a:r>
              <a:rPr lang="lt-LT" u="sng" dirty="0"/>
              <a:t>skambučių kokybės vertinimo forma </a:t>
            </a:r>
            <a:r>
              <a:rPr lang="lt-LT" dirty="0"/>
              <a:t>užtikrins: </a:t>
            </a:r>
          </a:p>
          <a:p>
            <a:r>
              <a:rPr lang="lt-LT" dirty="0"/>
              <a:t>• Standartizuotą ir automatizuotą skambučių kokybės vertinimo platformą;</a:t>
            </a:r>
          </a:p>
          <a:p>
            <a:r>
              <a:rPr lang="lt-LT" dirty="0"/>
              <a:t>• Galimybę greitai reaguoti į dažniausiai pasitaikančias konsultantų klaidas, keičiant vertinimo kriterijų svorius.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550602-9958-4BAF-93CC-0488EF84A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59" y="2686994"/>
            <a:ext cx="3781425" cy="2571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A18866-ABF3-4C93-8128-FECB85A55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64" y="2647707"/>
            <a:ext cx="2971800" cy="1943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1BBD43-1343-4E5E-AE00-81CB2D032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179" y="2839588"/>
            <a:ext cx="27146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outdoor, shore&#10;&#10;Description automatically generated">
            <a:extLst>
              <a:ext uri="{FF2B5EF4-FFF2-40B4-BE49-F238E27FC236}">
                <a16:creationId xmlns:a16="http://schemas.microsoft.com/office/drawing/2014/main" id="{07608529-E5FA-4F65-BC2B-4A71D630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239971"/>
            <a:ext cx="12526670" cy="836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F7682-E64E-4AC3-AE8C-76B804AB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912469-58FC-4FAA-A9FE-C65EB92C3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a liquid into a glass&#10;&#10;Description automatically generated with medium confidence">
            <a:extLst>
              <a:ext uri="{FF2B5EF4-FFF2-40B4-BE49-F238E27FC236}">
                <a16:creationId xmlns:a16="http://schemas.microsoft.com/office/drawing/2014/main" id="{969E7459-9B8F-41EE-B24C-E5A4618D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901A240-8B5A-4319-A379-511176FB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E6A448-34BC-45ED-995E-2A6A9878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042C18-AE47-47E4-9E43-5BD5C3C19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3359798"/>
            <a:ext cx="809712" cy="8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A96B8-370A-408B-B90F-C83F509FA01D}"/>
              </a:ext>
            </a:extLst>
          </p:cNvPr>
          <p:cNvSpPr/>
          <p:nvPr/>
        </p:nvSpPr>
        <p:spPr>
          <a:xfrm>
            <a:off x="4303490" y="318254"/>
            <a:ext cx="366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forma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723D7-B4EA-4D36-B925-8981374B42B7}"/>
              </a:ext>
            </a:extLst>
          </p:cNvPr>
          <p:cNvSpPr/>
          <p:nvPr/>
        </p:nvSpPr>
        <p:spPr>
          <a:xfrm>
            <a:off x="377952" y="713592"/>
            <a:ext cx="114726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50" dirty="0"/>
              <a:t>MS Excel pagrindu veikianti skambučių kokybės vertinimo forma, kuri automatiškai skaičiuoja skambučio kokybės įvertinimą, atsižvelgia į kriterijų lygius bei svorius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B8C96D-A9D8-4FE6-9A15-2FF7E800D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10911"/>
              </p:ext>
            </p:extLst>
          </p:nvPr>
        </p:nvGraphicFramePr>
        <p:xfrm>
          <a:off x="257908" y="1039679"/>
          <a:ext cx="11809038" cy="5275154"/>
        </p:xfrm>
        <a:graphic>
          <a:graphicData uri="http://schemas.openxmlformats.org/drawingml/2006/table">
            <a:tbl>
              <a:tblPr/>
              <a:tblGrid>
                <a:gridCol w="87615">
                  <a:extLst>
                    <a:ext uri="{9D8B030D-6E8A-4147-A177-3AD203B41FA5}">
                      <a16:colId xmlns:a16="http://schemas.microsoft.com/office/drawing/2014/main" val="3720170654"/>
                    </a:ext>
                  </a:extLst>
                </a:gridCol>
                <a:gridCol w="433777">
                  <a:extLst>
                    <a:ext uri="{9D8B030D-6E8A-4147-A177-3AD203B41FA5}">
                      <a16:colId xmlns:a16="http://schemas.microsoft.com/office/drawing/2014/main" val="664624617"/>
                    </a:ext>
                  </a:extLst>
                </a:gridCol>
                <a:gridCol w="1275561">
                  <a:extLst>
                    <a:ext uri="{9D8B030D-6E8A-4147-A177-3AD203B41FA5}">
                      <a16:colId xmlns:a16="http://schemas.microsoft.com/office/drawing/2014/main" val="3055407690"/>
                    </a:ext>
                  </a:extLst>
                </a:gridCol>
                <a:gridCol w="706067">
                  <a:extLst>
                    <a:ext uri="{9D8B030D-6E8A-4147-A177-3AD203B41FA5}">
                      <a16:colId xmlns:a16="http://schemas.microsoft.com/office/drawing/2014/main" val="1461647293"/>
                    </a:ext>
                  </a:extLst>
                </a:gridCol>
                <a:gridCol w="175228">
                  <a:extLst>
                    <a:ext uri="{9D8B030D-6E8A-4147-A177-3AD203B41FA5}">
                      <a16:colId xmlns:a16="http://schemas.microsoft.com/office/drawing/2014/main" val="1254263513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92387382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566611850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15827212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7061095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103697165"/>
                    </a:ext>
                  </a:extLst>
                </a:gridCol>
                <a:gridCol w="468136">
                  <a:extLst>
                    <a:ext uri="{9D8B030D-6E8A-4147-A177-3AD203B41FA5}">
                      <a16:colId xmlns:a16="http://schemas.microsoft.com/office/drawing/2014/main" val="3999877161"/>
                    </a:ext>
                  </a:extLst>
                </a:gridCol>
                <a:gridCol w="468136">
                  <a:extLst>
                    <a:ext uri="{9D8B030D-6E8A-4147-A177-3AD203B41FA5}">
                      <a16:colId xmlns:a16="http://schemas.microsoft.com/office/drawing/2014/main" val="162228629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05829906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969065720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142696586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1566966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092382774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9304167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661713591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8690706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97814111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140303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600798042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52688039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985679436"/>
                    </a:ext>
                  </a:extLst>
                </a:gridCol>
              </a:tblGrid>
              <a:tr h="52759"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lt-L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UAB "Vilniaus Vandenys" </a:t>
                      </a:r>
                      <a:br>
                        <a:rPr lang="lt-L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lt-L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Skambučių kokybės vertinimo forma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Vertinimas 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1639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86805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Skambinančiojo numeris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201F1E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88088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Konsultanto vardas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00016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Du "Svarbus" neigiami?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51565"/>
                  </a:ext>
                </a:extLst>
              </a:tr>
              <a:tr h="5275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Kritinė klaida?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87750"/>
                  </a:ext>
                </a:extLst>
              </a:tr>
              <a:tr h="5275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Neigiamai įvertintas skambutis?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23998"/>
                  </a:ext>
                </a:extLst>
              </a:tr>
              <a:tr h="8689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Galutinis rezultatas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22748"/>
                  </a:ext>
                </a:extLst>
              </a:tr>
              <a:tr h="13442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Vertinimo kriterijus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Kriterijaus lygis bei galimi 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Taškai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09397"/>
                  </a:ext>
                </a:extLst>
              </a:tr>
              <a:tr h="15145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naudojo numatytą VV prisistatymą ir atsisveikinimą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17201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94504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laikėsi kalbos etiketo, naudojo mandagumo žodžius/frazes, pakili balso intonacija išlaikyta viso pokalbio metu, viso pokalbio metu buvo laikomasi lietuvių kalbos kultūros, Nenaudojo techninio/profesinio/buitinio žargono, mažybinių žodelių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96521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Pagarba klientui išlaikyta viso pokalbio metu - konsultantas nenaudojo pašiepiančių frazių/žodžių. Buvo prisitaikyta prie kliento poreikių.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33633"/>
                  </a:ext>
                </a:extLst>
              </a:tr>
              <a:tr h="278071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Aktyvus klausymas (konsultantas gebėjo išgirsti klausimus ir suprasti skambinančiųjų poreikius iš pirmo karto nepertraukiant kliento), nepateikta perteklinės informacijos.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12038"/>
                  </a:ext>
                </a:extLst>
              </a:tr>
              <a:tr h="24579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rodė iniciatyvą, kryptingai formulavo patikslinamuosius klausimus, kurie padėjo pasiekti/pateikti teisingą ir tikslų atsakymą.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6728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viso pokalbio metu rodė norą pats išspręsti problemą/užklausą - nenukreipė į klientų aptarnavimo skyrių ar skambučio į VV, jei galėjo problemą išspręsti pats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55195"/>
                  </a:ext>
                </a:extLst>
              </a:tr>
              <a:tr h="2755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pateikė teisingą problemos sprendimo būdą gebėjo greitai ir išsamiai pateikti teisingus atsakymus, surasti ir pateikti geriausius problemų sprendimo būdus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17166"/>
                  </a:ext>
                </a:extLst>
              </a:tr>
              <a:tr h="33607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įsitikino, kad klientas pilnai suprato informaciją bei tolimesnius veiksmus (jei tokių yra); konsultantas pateikė papildomą informaciją, taip išvengdamas pasikartojančių kliento skambučių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52287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teisingai užregistravo (perdavė kitam skyriui) kliento kreipimąsi (vadovaujantis VV taisyklėmis)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34709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teisingai nustatė kliento tapatybę vadovaudamasis VV taisyklėmis, kontaktų atnaujinimas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51668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teisingai pažymėjo kliento kreipinio temą, pažymėjo atitinkamose programose (pieštuke, vadovaujantis VV taisyklėmis), pagal klausimo pobūdį pasiūlė atsiųsti atmintinę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274957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kontroliavo pokalbį - neleido įsiplieksti konfliktui; sugebėjo nuraminti klientą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47346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profesionaliai valdė savo emocijas, asmenines nuotaikas - pokalbio metu nebuvo asmeniškumų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84616"/>
                  </a:ext>
                </a:extLst>
              </a:tr>
              <a:tr h="62069"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Komentarai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747104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89840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737486"/>
                  </a:ext>
                </a:extLst>
              </a:tr>
              <a:tr h="10082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70902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Kritinių klaidų komentarai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973558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Bendros pastabos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628744"/>
                  </a:ext>
                </a:extLst>
              </a:tr>
              <a:tr h="52759"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Rezultatai pagal kategoriją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65732"/>
                  </a:ext>
                </a:extLst>
              </a:tr>
              <a:tr h="5275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587279"/>
                  </a:ext>
                </a:extLst>
              </a:tr>
              <a:tr h="10082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61663"/>
                  </a:ext>
                </a:extLst>
              </a:tr>
              <a:tr h="10082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07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B4469-A1C2-4CFB-BD82-D8BE7BCF1CBC}"/>
              </a:ext>
            </a:extLst>
          </p:cNvPr>
          <p:cNvSpPr/>
          <p:nvPr/>
        </p:nvSpPr>
        <p:spPr>
          <a:xfrm>
            <a:off x="3190245" y="269486"/>
            <a:ext cx="615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metodika: vertinimo kategorijos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D88CF-0720-4866-935C-673C4D76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2383940"/>
            <a:ext cx="11972544" cy="24628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D11BE7-DF34-42E0-BCBF-77202C70CFAD}"/>
              </a:ext>
            </a:extLst>
          </p:cNvPr>
          <p:cNvSpPr/>
          <p:nvPr/>
        </p:nvSpPr>
        <p:spPr>
          <a:xfrm>
            <a:off x="560832" y="664824"/>
            <a:ext cx="10485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Galutinis skambučio kokybės rezultatas skaičiuojamas vertinant keturias pagrindines kategorijas: </a:t>
            </a:r>
          </a:p>
          <a:p>
            <a:r>
              <a:rPr lang="lt-LT" dirty="0"/>
              <a:t>• Bendravimo įgūdžiai – 25% galutinio rezultato;</a:t>
            </a:r>
          </a:p>
          <a:p>
            <a:r>
              <a:rPr lang="lt-LT" dirty="0"/>
              <a:t>• Profesionalumas, kompetencijos lygis – 25% galutinio rezultato; </a:t>
            </a:r>
          </a:p>
          <a:p>
            <a:r>
              <a:rPr lang="lt-LT" dirty="0"/>
              <a:t>• Darbo instrukcijų, taisyklių laikymasis – 25% galutinio rezultato; </a:t>
            </a:r>
          </a:p>
          <a:p>
            <a:r>
              <a:rPr lang="lt-LT" dirty="0"/>
              <a:t>• Prieštaravimų, konfliktinių situacijų valdymas – 25% galutinio rezultato.</a:t>
            </a:r>
          </a:p>
        </p:txBody>
      </p:sp>
    </p:spTree>
    <p:extLst>
      <p:ext uri="{BB962C8B-B14F-4D97-AF65-F5344CB8AC3E}">
        <p14:creationId xmlns:p14="http://schemas.microsoft.com/office/powerpoint/2010/main" val="229186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49123-10B6-48C8-8BEF-05FE14B24601}"/>
              </a:ext>
            </a:extLst>
          </p:cNvPr>
          <p:cNvSpPr/>
          <p:nvPr/>
        </p:nvSpPr>
        <p:spPr>
          <a:xfrm>
            <a:off x="2267712" y="277291"/>
            <a:ext cx="708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vertinimo kriterijų lygiai bei taškai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B3EAC-3B21-4099-8C49-D91F9617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523" y="797308"/>
            <a:ext cx="5972978" cy="5004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381001" y="1140472"/>
            <a:ext cx="4715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Žaliai</a:t>
            </a:r>
            <a:r>
              <a:rPr lang="lt-LT" dirty="0"/>
              <a:t> apibrėžtos zonos sugrupuoja vertinimo kriterijus pagal kategorijas (vertinimo formoje išskirta skirtingu atspalviu)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FF00"/>
                </a:solidFill>
              </a:rPr>
              <a:t>Geltonai</a:t>
            </a:r>
            <a:r>
              <a:rPr lang="lt-LT" dirty="0"/>
              <a:t> apibrėžtas stulpelis nurodo taškų kriterijaus lygį (vidutinis, svarbus, kritinis) bei galimus atsakymus (</a:t>
            </a:r>
            <a:r>
              <a:rPr lang="lt-LT" dirty="0">
                <a:solidFill>
                  <a:srgbClr val="00B050"/>
                </a:solidFill>
              </a:rPr>
              <a:t>Taip</a:t>
            </a:r>
            <a:r>
              <a:rPr lang="lt-LT" dirty="0"/>
              <a:t>, </a:t>
            </a:r>
            <a:r>
              <a:rPr lang="lt-LT" dirty="0">
                <a:solidFill>
                  <a:srgbClr val="FF0000"/>
                </a:solidFill>
              </a:rPr>
              <a:t>Ne</a:t>
            </a:r>
            <a:r>
              <a:rPr lang="lt-LT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0000"/>
                </a:solidFill>
              </a:rPr>
              <a:t>Raudonai</a:t>
            </a:r>
            <a:r>
              <a:rPr lang="lt-LT" dirty="0"/>
              <a:t> apibrėžtas stulpelis nurodo taškų skaičių kuris yra skiriamas už teigiamai įvertintą kriterijų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53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193D2B-4F47-40B8-AAB3-72645E221A13}"/>
              </a:ext>
            </a:extLst>
          </p:cNvPr>
          <p:cNvSpPr/>
          <p:nvPr/>
        </p:nvSpPr>
        <p:spPr>
          <a:xfrm>
            <a:off x="2023533" y="193302"/>
            <a:ext cx="835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„Bendravimo įgūdžiai“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E39220-A729-433E-89EB-5A96C24889DD}"/>
              </a:ext>
            </a:extLst>
          </p:cNvPr>
          <p:cNvSpPr/>
          <p:nvPr/>
        </p:nvSpPr>
        <p:spPr>
          <a:xfrm>
            <a:off x="873245" y="721267"/>
            <a:ext cx="21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Bendravimo įgūdžiai: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B6D06-C820-46B8-AF5E-44CB9E61A6A0}"/>
              </a:ext>
            </a:extLst>
          </p:cNvPr>
          <p:cNvSpPr/>
          <p:nvPr/>
        </p:nvSpPr>
        <p:spPr>
          <a:xfrm>
            <a:off x="605366" y="1260536"/>
            <a:ext cx="11192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naudojo numatytą VV prisistatymą ir atsisveikinimą - Vidutinis – 2,5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 - Vidutinis – 7,5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laikėsi kalbos etiketo, naudojo mandagumo žodžius/frazes, pakili balso intonacija išlaikyta viso pokalbio metu, viso pokalbio metu buvo laikomasi lietuvių kalbos kultūros, kirčiavimo bei sakinių struktūros taisyklių norint užtikrinti taisyklingą sakinių formulavimą; Nenaudojo techninio/profesinio žargono - Vidutinis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Pagarba klientui išlaikyta viso pokalbio metu - konsultantas nenaudojo pašiepiančių frazių/žodžių. Buvo prisitaikyta prie kliento poreikių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Aktyvus klausymas (konsultantas gebėjo išgirsti klausimus ir suprasti skambinančiųjų poreikius iš pirmo karto nepertraukiant kliento), nepateikia perteklinės informacijos - Svarbus – 5 taškai.</a:t>
            </a:r>
          </a:p>
        </p:txBody>
      </p:sp>
    </p:spTree>
    <p:extLst>
      <p:ext uri="{BB962C8B-B14F-4D97-AF65-F5344CB8AC3E}">
        <p14:creationId xmlns:p14="http://schemas.microsoft.com/office/powerpoint/2010/main" val="41364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4349F-9566-47C9-80B5-6DEC24DA44A7}"/>
              </a:ext>
            </a:extLst>
          </p:cNvPr>
          <p:cNvSpPr/>
          <p:nvPr/>
        </p:nvSpPr>
        <p:spPr>
          <a:xfrm>
            <a:off x="1507067" y="267445"/>
            <a:ext cx="930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„Profesionalumas, kompetencijos lygis“ vertinimo kriterijai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74F72-F20A-4769-B1E0-3213C0FB8FD2}"/>
              </a:ext>
            </a:extLst>
          </p:cNvPr>
          <p:cNvSpPr/>
          <p:nvPr/>
        </p:nvSpPr>
        <p:spPr>
          <a:xfrm>
            <a:off x="711200" y="962898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rodė iniciatyvą, kryptingai formulavo patikslinamuosius klausimus, kurie padėjo pasiekti/pateikti teisingą ir tikslų atsakymą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viso pokalbio metu rodė norą pats išspręsti problemą/užklausą - nenukreipė į klientų aptarnavimo skyrių ar skambučio į VV, jei galėjo problemą išspręsti pats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pateikė teisingą problemos sprendimo būdą gebėjo greitai ir išsamiai pateikti teisingus atsakymus, surasti ir pateikti geriausius problemų sprendimo būdus - Kritinis – 10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įsitikino, kad klientas pilnai suprato informaciją bei tolimesnius veiksmus (jei tokių yra); konsultantas pateikė papildomą informaciją, taip išvengdamas pasikartojančių kliento skambučių - Svarbus – 5 taškai.</a:t>
            </a:r>
          </a:p>
          <a:p>
            <a:endParaRPr lang="lt-L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A7CCD-645E-4204-B761-BD1D355700D0}"/>
              </a:ext>
            </a:extLst>
          </p:cNvPr>
          <p:cNvSpPr/>
          <p:nvPr/>
        </p:nvSpPr>
        <p:spPr>
          <a:xfrm>
            <a:off x="711199" y="3586779"/>
            <a:ext cx="9279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Kompetencijos stoka ir nesugebėjimas pateikti teisingą atsakymą/sprendimo būdą, tai: </a:t>
            </a:r>
          </a:p>
          <a:p>
            <a:pPr algn="just"/>
            <a:r>
              <a:rPr lang="lt-LT" dirty="0"/>
              <a:t>• Pagrindinės kontaktų centro funkcijos neatlikimas;</a:t>
            </a:r>
          </a:p>
          <a:p>
            <a:pPr algn="just"/>
            <a:r>
              <a:rPr lang="lt-LT" dirty="0"/>
              <a:t>• Papildomi sprendimo/apdorojimo kaštai; </a:t>
            </a:r>
          </a:p>
          <a:p>
            <a:pPr algn="just"/>
            <a:r>
              <a:rPr lang="lt-LT" dirty="0"/>
              <a:t>• Papildomi skambučiai;</a:t>
            </a:r>
          </a:p>
          <a:p>
            <a:pPr algn="just"/>
            <a:r>
              <a:rPr lang="lt-LT" dirty="0"/>
              <a:t>• „Greičiausias“ kelias į skundą;</a:t>
            </a:r>
          </a:p>
        </p:txBody>
      </p:sp>
    </p:spTree>
    <p:extLst>
      <p:ext uri="{BB962C8B-B14F-4D97-AF65-F5344CB8AC3E}">
        <p14:creationId xmlns:p14="http://schemas.microsoft.com/office/powerpoint/2010/main" val="265141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94B81A-AA21-49F4-97B4-807E3A8CBC70}"/>
              </a:ext>
            </a:extLst>
          </p:cNvPr>
          <p:cNvSpPr/>
          <p:nvPr/>
        </p:nvSpPr>
        <p:spPr>
          <a:xfrm>
            <a:off x="1634067" y="344150"/>
            <a:ext cx="927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„Darbo instrukcijų, taisyklių laikymasis“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D370-45DD-4920-ACCA-2FB4FAF5CF80}"/>
              </a:ext>
            </a:extLst>
          </p:cNvPr>
          <p:cNvSpPr/>
          <p:nvPr/>
        </p:nvSpPr>
        <p:spPr>
          <a:xfrm>
            <a:off x="1185333" y="1021867"/>
            <a:ext cx="9626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užregistravo (perdavė kitam skyriui) kliento kreipimąsi (vadovaujantis VV taisyklėmis)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nustatė kliento tapatybę vadovaudamasis VV taisyklėmis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15 </a:t>
            </a:r>
            <a:r>
              <a:rPr lang="en-US" dirty="0" err="1"/>
              <a:t>taškai</a:t>
            </a:r>
            <a:r>
              <a:rPr lang="en-US" dirty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pažymėjo kliento kreipinio temą, pažymėjo atitinkamose programose (pieštuke, vadovaujantis VV taisyklėmis), pagal klausimo pobūdį pasiūlė atsiųsti atmintinę</a:t>
            </a:r>
            <a:r>
              <a:rPr lang="en-US" dirty="0"/>
              <a:t> - </a:t>
            </a:r>
            <a:r>
              <a:rPr lang="en-US" dirty="0" err="1"/>
              <a:t>Vidutinis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505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C07F5BCD6EFBF49927B5F3CA650D122" ma:contentTypeVersion="14" ma:contentTypeDescription="Kurkite naują dokumentą." ma:contentTypeScope="" ma:versionID="be778fda09049771e02239803294099b">
  <xsd:schema xmlns:xsd="http://www.w3.org/2001/XMLSchema" xmlns:xs="http://www.w3.org/2001/XMLSchema" xmlns:p="http://schemas.microsoft.com/office/2006/metadata/properties" xmlns:ns2="ca324349-d413-4174-915f-a64b36af2e10" xmlns:ns3="b6759e9c-14ca-4d0f-b66a-0508b30e9fc7" targetNamespace="http://schemas.microsoft.com/office/2006/metadata/properties" ma:root="true" ma:fieldsID="66dec20a44fa1eec8576c91bab96210c" ns2:_="" ns3:_="">
    <xsd:import namespace="ca324349-d413-4174-915f-a64b36af2e10"/>
    <xsd:import namespace="b6759e9c-14ca-4d0f-b66a-0508b30e9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24349-d413-4174-915f-a64b36af2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2dfd0875-a63b-4ea6-92e3-295e4b130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59e9c-14ca-4d0f-b66a-0508b30e9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18bb19-a7ab-4d9c-902d-5e4a002e8649}" ma:internalName="TaxCatchAll" ma:showField="CatchAllData" ma:web="b6759e9c-14ca-4d0f-b66a-0508b30e9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759e9c-14ca-4d0f-b66a-0508b30e9fc7" xsi:nil="true"/>
    <lcf76f155ced4ddcb4097134ff3c332f xmlns="ca324349-d413-4174-915f-a64b36af2e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6AA2EF-ED7E-41B9-A0BC-FB92C27D2BEA}"/>
</file>

<file path=customXml/itemProps2.xml><?xml version="1.0" encoding="utf-8"?>
<ds:datastoreItem xmlns:ds="http://schemas.openxmlformats.org/officeDocument/2006/customXml" ds:itemID="{E272E61B-6410-4C0B-B627-22BF1F6EDD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16622-3A8B-416B-9B88-25E743DDE891}">
  <ds:schemaRefs>
    <ds:schemaRef ds:uri="http://purl.org/dc/terms/"/>
    <ds:schemaRef ds:uri="http://schemas.openxmlformats.org/package/2006/metadata/core-properties"/>
    <ds:schemaRef ds:uri="86e5d758-b134-459b-8963-264c6430d82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f14ac75-a7e9-4465-a0ce-eadd705a59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1923</Words>
  <Application>Microsoft Office PowerPoint</Application>
  <PresentationFormat>Widescreen</PresentationFormat>
  <Paragraphs>825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Carnas-Medium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Raminta Narkauskaitė</dc:creator>
  <cp:lastModifiedBy>Daiva Sakalauskaitė</cp:lastModifiedBy>
  <cp:revision>91</cp:revision>
  <dcterms:created xsi:type="dcterms:W3CDTF">2021-03-05T13:58:27Z</dcterms:created>
  <dcterms:modified xsi:type="dcterms:W3CDTF">2023-12-20T13:09:55Z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0x0101000FEE5AE75803A140AD32DA9A1CA8EA0A</vt:lpwstr>
  </property>
  <property fmtid="{D5CDD505-2E9C-101B-9397-08002B2CF9AE}" pid="3" name="MediaServiceImageTags">
    <vt:lpwstr/>
  </property>
</Properties>
</file>