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98" y="-14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imega@takas.lt" TargetMode="External"/><Relationship Id="rId2" Type="http://schemas.openxmlformats.org/officeDocument/2006/relationships/hyperlink" Target="mailto:info@registrucentras.l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bject 53"/>
          <p:cNvSpPr/>
          <p:nvPr/>
        </p:nvSpPr>
        <p:spPr>
          <a:xfrm>
            <a:off x="2139785" y="4035196"/>
            <a:ext cx="438189" cy="0"/>
          </a:xfrm>
          <a:custGeom>
            <a:avLst/>
            <a:gdLst/>
            <a:ahLst/>
            <a:cxnLst/>
            <a:rect l="l" t="t" r="r" b="b"/>
            <a:pathLst>
              <a:path w="438189">
                <a:moveTo>
                  <a:pt x="0" y="0"/>
                </a:moveTo>
                <a:lnTo>
                  <a:pt x="438189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577974" y="4035196"/>
            <a:ext cx="107826" cy="0"/>
          </a:xfrm>
          <a:custGeom>
            <a:avLst/>
            <a:gdLst/>
            <a:ahLst/>
            <a:cxnLst/>
            <a:rect l="l" t="t" r="r" b="b"/>
            <a:pathLst>
              <a:path w="107826">
                <a:moveTo>
                  <a:pt x="0" y="0"/>
                </a:moveTo>
                <a:lnTo>
                  <a:pt x="107826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685801" y="4035196"/>
            <a:ext cx="384458" cy="0"/>
          </a:xfrm>
          <a:custGeom>
            <a:avLst/>
            <a:gdLst/>
            <a:ahLst/>
            <a:cxnLst/>
            <a:rect l="l" t="t" r="r" b="b"/>
            <a:pathLst>
              <a:path w="384458">
                <a:moveTo>
                  <a:pt x="0" y="0"/>
                </a:moveTo>
                <a:lnTo>
                  <a:pt x="384458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070259" y="4035196"/>
            <a:ext cx="107826" cy="0"/>
          </a:xfrm>
          <a:custGeom>
            <a:avLst/>
            <a:gdLst/>
            <a:ahLst/>
            <a:cxnLst/>
            <a:rect l="l" t="t" r="r" b="b"/>
            <a:pathLst>
              <a:path w="107826">
                <a:moveTo>
                  <a:pt x="0" y="0"/>
                </a:moveTo>
                <a:lnTo>
                  <a:pt x="107826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178086" y="4035196"/>
            <a:ext cx="553123" cy="0"/>
          </a:xfrm>
          <a:custGeom>
            <a:avLst/>
            <a:gdLst/>
            <a:ahLst/>
            <a:cxnLst/>
            <a:rect l="l" t="t" r="r" b="b"/>
            <a:pathLst>
              <a:path w="553123">
                <a:moveTo>
                  <a:pt x="0" y="0"/>
                </a:moveTo>
                <a:lnTo>
                  <a:pt x="553123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653897" y="5766336"/>
            <a:ext cx="539462" cy="0"/>
          </a:xfrm>
          <a:custGeom>
            <a:avLst/>
            <a:gdLst/>
            <a:ahLst/>
            <a:cxnLst/>
            <a:rect l="l" t="t" r="r" b="b"/>
            <a:pathLst>
              <a:path w="539462">
                <a:moveTo>
                  <a:pt x="0" y="0"/>
                </a:moveTo>
                <a:lnTo>
                  <a:pt x="539462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193360" y="5766336"/>
            <a:ext cx="101222" cy="0"/>
          </a:xfrm>
          <a:custGeom>
            <a:avLst/>
            <a:gdLst/>
            <a:ahLst/>
            <a:cxnLst/>
            <a:rect l="l" t="t" r="r" b="b"/>
            <a:pathLst>
              <a:path w="101222">
                <a:moveTo>
                  <a:pt x="0" y="0"/>
                </a:moveTo>
                <a:lnTo>
                  <a:pt x="101222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294582" y="5766336"/>
            <a:ext cx="384466" cy="0"/>
          </a:xfrm>
          <a:custGeom>
            <a:avLst/>
            <a:gdLst/>
            <a:ahLst/>
            <a:cxnLst/>
            <a:rect l="l" t="t" r="r" b="b"/>
            <a:pathLst>
              <a:path w="384466">
                <a:moveTo>
                  <a:pt x="0" y="0"/>
                </a:moveTo>
                <a:lnTo>
                  <a:pt x="384466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679049" y="5766336"/>
            <a:ext cx="67495" cy="0"/>
          </a:xfrm>
          <a:custGeom>
            <a:avLst/>
            <a:gdLst/>
            <a:ahLst/>
            <a:cxnLst/>
            <a:rect l="l" t="t" r="r" b="b"/>
            <a:pathLst>
              <a:path w="67495">
                <a:moveTo>
                  <a:pt x="0" y="0"/>
                </a:moveTo>
                <a:lnTo>
                  <a:pt x="67495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746544" y="5766336"/>
            <a:ext cx="33717" cy="0"/>
          </a:xfrm>
          <a:custGeom>
            <a:avLst/>
            <a:gdLst/>
            <a:ahLst/>
            <a:cxnLst/>
            <a:rect l="l" t="t" r="r" b="b"/>
            <a:pathLst>
              <a:path w="33717">
                <a:moveTo>
                  <a:pt x="0" y="0"/>
                </a:moveTo>
                <a:lnTo>
                  <a:pt x="33717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780262" y="5766336"/>
            <a:ext cx="107826" cy="0"/>
          </a:xfrm>
          <a:custGeom>
            <a:avLst/>
            <a:gdLst/>
            <a:ahLst/>
            <a:cxnLst/>
            <a:rect l="l" t="t" r="r" b="b"/>
            <a:pathLst>
              <a:path w="107826">
                <a:moveTo>
                  <a:pt x="0" y="0"/>
                </a:moveTo>
                <a:lnTo>
                  <a:pt x="107826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888089" y="5766336"/>
            <a:ext cx="843120" cy="0"/>
          </a:xfrm>
          <a:custGeom>
            <a:avLst/>
            <a:gdLst/>
            <a:ahLst/>
            <a:cxnLst/>
            <a:rect l="l" t="t" r="r" b="b"/>
            <a:pathLst>
              <a:path w="843120">
                <a:moveTo>
                  <a:pt x="0" y="0"/>
                </a:moveTo>
                <a:lnTo>
                  <a:pt x="843120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256688" y="5901891"/>
            <a:ext cx="1645164" cy="0"/>
          </a:xfrm>
          <a:custGeom>
            <a:avLst/>
            <a:gdLst/>
            <a:ahLst/>
            <a:cxnLst/>
            <a:rect l="l" t="t" r="r" b="b"/>
            <a:pathLst>
              <a:path w="1645164">
                <a:moveTo>
                  <a:pt x="0" y="0"/>
                </a:moveTo>
                <a:lnTo>
                  <a:pt x="1645164" y="0"/>
                </a:lnTo>
              </a:path>
            </a:pathLst>
          </a:custGeom>
          <a:ln w="9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01853" y="5901891"/>
            <a:ext cx="107818" cy="0"/>
          </a:xfrm>
          <a:custGeom>
            <a:avLst/>
            <a:gdLst/>
            <a:ahLst/>
            <a:cxnLst/>
            <a:rect l="l" t="t" r="r" b="b"/>
            <a:pathLst>
              <a:path w="107818">
                <a:moveTo>
                  <a:pt x="0" y="0"/>
                </a:moveTo>
                <a:lnTo>
                  <a:pt x="107818" y="0"/>
                </a:lnTo>
              </a:path>
            </a:pathLst>
          </a:custGeom>
          <a:ln w="9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009671" y="5901891"/>
            <a:ext cx="721538" cy="0"/>
          </a:xfrm>
          <a:custGeom>
            <a:avLst/>
            <a:gdLst/>
            <a:ahLst/>
            <a:cxnLst/>
            <a:rect l="l" t="t" r="r" b="b"/>
            <a:pathLst>
              <a:path w="721538">
                <a:moveTo>
                  <a:pt x="0" y="0"/>
                </a:moveTo>
                <a:lnTo>
                  <a:pt x="721538" y="0"/>
                </a:lnTo>
              </a:path>
            </a:pathLst>
          </a:custGeom>
          <a:ln w="9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303514" y="6952483"/>
            <a:ext cx="1207172" cy="0"/>
          </a:xfrm>
          <a:custGeom>
            <a:avLst/>
            <a:gdLst/>
            <a:ahLst/>
            <a:cxnLst/>
            <a:rect l="l" t="t" r="r" b="b"/>
            <a:pathLst>
              <a:path w="1207172">
                <a:moveTo>
                  <a:pt x="0" y="0"/>
                </a:moveTo>
                <a:lnTo>
                  <a:pt x="1207172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510686" y="6952483"/>
            <a:ext cx="67495" cy="0"/>
          </a:xfrm>
          <a:custGeom>
            <a:avLst/>
            <a:gdLst/>
            <a:ahLst/>
            <a:cxnLst/>
            <a:rect l="l" t="t" r="r" b="b"/>
            <a:pathLst>
              <a:path w="67495">
                <a:moveTo>
                  <a:pt x="0" y="0"/>
                </a:moveTo>
                <a:lnTo>
                  <a:pt x="67495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578182" y="6952483"/>
            <a:ext cx="1153027" cy="0"/>
          </a:xfrm>
          <a:custGeom>
            <a:avLst/>
            <a:gdLst/>
            <a:ahLst/>
            <a:cxnLst/>
            <a:rect l="l" t="t" r="r" b="b"/>
            <a:pathLst>
              <a:path w="1153027">
                <a:moveTo>
                  <a:pt x="0" y="0"/>
                </a:moveTo>
                <a:lnTo>
                  <a:pt x="1153027" y="0"/>
                </a:lnTo>
              </a:path>
            </a:pathLst>
          </a:custGeom>
          <a:ln w="995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681526" y="7867525"/>
            <a:ext cx="33723" cy="0"/>
          </a:xfrm>
          <a:custGeom>
            <a:avLst/>
            <a:gdLst/>
            <a:ahLst/>
            <a:cxnLst/>
            <a:rect l="l" t="t" r="r" b="b"/>
            <a:pathLst>
              <a:path w="33723">
                <a:moveTo>
                  <a:pt x="0" y="0"/>
                </a:moveTo>
                <a:lnTo>
                  <a:pt x="33723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715249" y="7867525"/>
            <a:ext cx="364250" cy="0"/>
          </a:xfrm>
          <a:custGeom>
            <a:avLst/>
            <a:gdLst/>
            <a:ahLst/>
            <a:cxnLst/>
            <a:rect l="l" t="t" r="r" b="b"/>
            <a:pathLst>
              <a:path w="364250">
                <a:moveTo>
                  <a:pt x="0" y="0"/>
                </a:moveTo>
                <a:lnTo>
                  <a:pt x="364250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079500" y="7867525"/>
            <a:ext cx="74100" cy="0"/>
          </a:xfrm>
          <a:custGeom>
            <a:avLst/>
            <a:gdLst/>
            <a:ahLst/>
            <a:cxnLst/>
            <a:rect l="l" t="t" r="r" b="b"/>
            <a:pathLst>
              <a:path w="74100">
                <a:moveTo>
                  <a:pt x="0" y="0"/>
                </a:moveTo>
                <a:lnTo>
                  <a:pt x="74100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153601" y="7867525"/>
            <a:ext cx="33717" cy="0"/>
          </a:xfrm>
          <a:custGeom>
            <a:avLst/>
            <a:gdLst/>
            <a:ahLst/>
            <a:cxnLst/>
            <a:rect l="l" t="t" r="r" b="b"/>
            <a:pathLst>
              <a:path w="33717">
                <a:moveTo>
                  <a:pt x="0" y="0"/>
                </a:moveTo>
                <a:lnTo>
                  <a:pt x="33717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87319" y="7867525"/>
            <a:ext cx="74100" cy="0"/>
          </a:xfrm>
          <a:custGeom>
            <a:avLst/>
            <a:gdLst/>
            <a:ahLst/>
            <a:cxnLst/>
            <a:rect l="l" t="t" r="r" b="b"/>
            <a:pathLst>
              <a:path w="74100">
                <a:moveTo>
                  <a:pt x="0" y="0"/>
                </a:moveTo>
                <a:lnTo>
                  <a:pt x="74100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261419" y="7867525"/>
            <a:ext cx="67443" cy="0"/>
          </a:xfrm>
          <a:custGeom>
            <a:avLst/>
            <a:gdLst/>
            <a:ahLst/>
            <a:cxnLst/>
            <a:rect l="l" t="t" r="r" b="b"/>
            <a:pathLst>
              <a:path w="67443">
                <a:moveTo>
                  <a:pt x="0" y="0"/>
                </a:moveTo>
                <a:lnTo>
                  <a:pt x="67443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328863" y="7867525"/>
            <a:ext cx="492336" cy="0"/>
          </a:xfrm>
          <a:custGeom>
            <a:avLst/>
            <a:gdLst/>
            <a:ahLst/>
            <a:cxnLst/>
            <a:rect l="l" t="t" r="r" b="b"/>
            <a:pathLst>
              <a:path w="492336">
                <a:moveTo>
                  <a:pt x="0" y="0"/>
                </a:moveTo>
                <a:lnTo>
                  <a:pt x="492336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21200" y="7867525"/>
            <a:ext cx="74100" cy="0"/>
          </a:xfrm>
          <a:custGeom>
            <a:avLst/>
            <a:gdLst/>
            <a:ahLst/>
            <a:cxnLst/>
            <a:rect l="l" t="t" r="r" b="b"/>
            <a:pathLst>
              <a:path w="74100">
                <a:moveTo>
                  <a:pt x="0" y="0"/>
                </a:moveTo>
                <a:lnTo>
                  <a:pt x="74100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895300" y="7867525"/>
            <a:ext cx="33717" cy="0"/>
          </a:xfrm>
          <a:custGeom>
            <a:avLst/>
            <a:gdLst/>
            <a:ahLst/>
            <a:cxnLst/>
            <a:rect l="l" t="t" r="r" b="b"/>
            <a:pathLst>
              <a:path w="33717">
                <a:moveTo>
                  <a:pt x="0" y="0"/>
                </a:moveTo>
                <a:lnTo>
                  <a:pt x="33717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929018" y="7867525"/>
            <a:ext cx="107826" cy="0"/>
          </a:xfrm>
          <a:custGeom>
            <a:avLst/>
            <a:gdLst/>
            <a:ahLst/>
            <a:cxnLst/>
            <a:rect l="l" t="t" r="r" b="b"/>
            <a:pathLst>
              <a:path w="107826">
                <a:moveTo>
                  <a:pt x="0" y="0"/>
                </a:moveTo>
                <a:lnTo>
                  <a:pt x="107826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036845" y="7867525"/>
            <a:ext cx="512446" cy="0"/>
          </a:xfrm>
          <a:custGeom>
            <a:avLst/>
            <a:gdLst/>
            <a:ahLst/>
            <a:cxnLst/>
            <a:rect l="l" t="t" r="r" b="b"/>
            <a:pathLst>
              <a:path w="512446">
                <a:moveTo>
                  <a:pt x="0" y="0"/>
                </a:moveTo>
                <a:lnTo>
                  <a:pt x="512446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549291" y="7867525"/>
            <a:ext cx="74100" cy="0"/>
          </a:xfrm>
          <a:custGeom>
            <a:avLst/>
            <a:gdLst/>
            <a:ahLst/>
            <a:cxnLst/>
            <a:rect l="l" t="t" r="r" b="b"/>
            <a:pathLst>
              <a:path w="74100">
                <a:moveTo>
                  <a:pt x="0" y="0"/>
                </a:moveTo>
                <a:lnTo>
                  <a:pt x="74100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623391" y="7867525"/>
            <a:ext cx="33717" cy="0"/>
          </a:xfrm>
          <a:custGeom>
            <a:avLst/>
            <a:gdLst/>
            <a:ahLst/>
            <a:cxnLst/>
            <a:rect l="l" t="t" r="r" b="b"/>
            <a:pathLst>
              <a:path w="33717">
                <a:moveTo>
                  <a:pt x="0" y="0"/>
                </a:moveTo>
                <a:lnTo>
                  <a:pt x="33717" y="0"/>
                </a:lnTo>
              </a:path>
            </a:pathLst>
          </a:custGeom>
          <a:ln w="99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6451441" y="428"/>
            <a:ext cx="780384" cy="177762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dirty="0" smtClean="0">
                <a:latin typeface="Times New Roman"/>
                <a:cs typeface="Times New Roman"/>
              </a:rPr>
              <a:t>Lapas 1 iš 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985948" y="739509"/>
            <a:ext cx="4309911" cy="297093"/>
          </a:xfrm>
          <a:prstGeom prst="rect">
            <a:avLst/>
          </a:prstGeom>
        </p:spPr>
        <p:txBody>
          <a:bodyPr wrap="square" lIns="0" tIns="7239" rIns="0" bIns="0" rtlCol="0">
            <a:noAutofit/>
          </a:bodyPr>
          <a:lstStyle/>
          <a:p>
            <a:pPr marL="821286" marR="828524" algn="ctr">
              <a:lnSpc>
                <a:spcPts val="1140"/>
              </a:lnSpc>
            </a:pPr>
            <a:r>
              <a:rPr sz="1000" spc="38" dirty="0" smtClean="0">
                <a:latin typeface="Times New Roman"/>
                <a:cs typeface="Times New Roman"/>
              </a:rPr>
              <a:t>VALSTYBĖS ĮMONĖ REGISTRŲ CENTRAS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95825"/>
              </a:lnSpc>
              <a:spcBef>
                <a:spcPts val="193"/>
              </a:spcBef>
            </a:pPr>
            <a:r>
              <a:rPr sz="750" spc="16" dirty="0" smtClean="0">
                <a:latin typeface="Times New Roman"/>
                <a:cs typeface="Times New Roman"/>
              </a:rPr>
              <a:t>Lvovo g. 25-101,  09320  Vilnius, tel. (8 5) 268 8262,  faks. (8 5) 268 8311,  el. p. </a:t>
            </a:r>
            <a:r>
              <a:rPr sz="750" spc="16" dirty="0" smtClean="0">
                <a:latin typeface="Times New Roman"/>
                <a:cs typeface="Times New Roman"/>
                <a:hlinkClick r:id="rId2"/>
              </a:rPr>
              <a:t>info@registrucentras.lt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52777" y="1225141"/>
            <a:ext cx="5178836" cy="515095"/>
          </a:xfrm>
          <a:prstGeom prst="rect">
            <a:avLst/>
          </a:prstGeom>
        </p:spPr>
        <p:txBody>
          <a:bodyPr wrap="square" lIns="0" tIns="7239" rIns="0" bIns="0" rtlCol="0">
            <a:noAutofit/>
          </a:bodyPr>
          <a:lstStyle/>
          <a:p>
            <a:pPr algn="ctr">
              <a:lnSpc>
                <a:spcPts val="1140"/>
              </a:lnSpc>
            </a:pPr>
            <a:r>
              <a:rPr sz="1000" spc="27" dirty="0" smtClean="0">
                <a:latin typeface="Times New Roman"/>
                <a:cs typeface="Times New Roman"/>
              </a:rPr>
              <a:t>KOMPETENTINGŲ INSTITUCIJŲ TVARKOMŲ JUNGTINIŲ DUOMENŲ APIE VIEŠŲJŲ</a:t>
            </a:r>
            <a:endParaRPr sz="1000">
              <a:latin typeface="Times New Roman"/>
              <a:cs typeface="Times New Roman"/>
            </a:endParaRPr>
          </a:p>
          <a:p>
            <a:pPr marL="355634" marR="365385" indent="0" algn="ctr">
              <a:lnSpc>
                <a:spcPts val="1420"/>
              </a:lnSpc>
              <a:spcBef>
                <a:spcPts val="73"/>
              </a:spcBef>
            </a:pPr>
            <a:r>
              <a:rPr sz="1000" spc="28" dirty="0" smtClean="0">
                <a:latin typeface="Times New Roman"/>
                <a:cs typeface="Times New Roman"/>
              </a:rPr>
              <a:t>PIRKIMŲ PROCEDŪROJE DALYVAUJANTĮ TIEKĖJĄ (JURIDINĮ ASMENĮ) PAŽYMA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97126" y="1914614"/>
            <a:ext cx="1298575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38" dirty="0" smtClean="0">
                <a:latin typeface="Times New Roman"/>
                <a:cs typeface="Times New Roman"/>
              </a:rPr>
              <a:t>2020-08-25 Nr. 528002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398026" y="2310045"/>
            <a:ext cx="2345862" cy="1744353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R="12703" algn="r">
              <a:lnSpc>
                <a:spcPts val="1075"/>
              </a:lnSpc>
            </a:pPr>
            <a:r>
              <a:rPr sz="950" spc="38" dirty="0" smtClean="0">
                <a:latin typeface="Times New Roman"/>
                <a:cs typeface="Times New Roman"/>
              </a:rPr>
              <a:t>Tiekėjo pavadinimas</a:t>
            </a:r>
            <a:endParaRPr sz="950">
              <a:latin typeface="Times New Roman"/>
              <a:cs typeface="Times New Roman"/>
            </a:endParaRPr>
          </a:p>
          <a:p>
            <a:pPr marL="1415113" marR="12700" indent="-735207" algn="r">
              <a:lnSpc>
                <a:spcPts val="1092"/>
              </a:lnSpc>
              <a:spcBef>
                <a:spcPts val="191"/>
              </a:spcBef>
            </a:pPr>
            <a:r>
              <a:rPr sz="950" spc="23" dirty="0" smtClean="0">
                <a:latin typeface="Times New Roman"/>
                <a:cs typeface="Times New Roman"/>
              </a:rPr>
              <a:t>Tiekėjo kontaktinė informacija: </a:t>
            </a:r>
            <a:endParaRPr sz="950">
              <a:latin typeface="Times New Roman"/>
              <a:cs typeface="Times New Roman"/>
            </a:endParaRPr>
          </a:p>
          <a:p>
            <a:pPr marL="1415113" marR="12700" algn="r">
              <a:lnSpc>
                <a:spcPts val="1092"/>
              </a:lnSpc>
              <a:spcBef>
                <a:spcPts val="246"/>
              </a:spcBef>
            </a:pPr>
            <a:r>
              <a:rPr sz="950" spc="40" dirty="0" smtClean="0">
                <a:latin typeface="Times New Roman"/>
                <a:cs typeface="Times New Roman"/>
              </a:rPr>
              <a:t>telefono numeris </a:t>
            </a:r>
            <a:endParaRPr sz="950">
              <a:latin typeface="Times New Roman"/>
              <a:cs typeface="Times New Roman"/>
            </a:endParaRPr>
          </a:p>
          <a:p>
            <a:pPr marL="1415113" marR="12700" algn="r">
              <a:lnSpc>
                <a:spcPts val="1092"/>
              </a:lnSpc>
              <a:spcBef>
                <a:spcPts val="246"/>
              </a:spcBef>
            </a:pPr>
            <a:r>
              <a:rPr sz="950" spc="62" dirty="0" smtClean="0">
                <a:latin typeface="Times New Roman"/>
                <a:cs typeface="Times New Roman"/>
              </a:rPr>
              <a:t>faksas</a:t>
            </a:r>
            <a:endParaRPr sz="950">
              <a:latin typeface="Times New Roman"/>
              <a:cs typeface="Times New Roman"/>
            </a:endParaRPr>
          </a:p>
          <a:p>
            <a:pPr marL="895499" marR="12700" indent="384718" algn="r">
              <a:lnSpc>
                <a:spcPts val="1092"/>
              </a:lnSpc>
              <a:spcBef>
                <a:spcPts val="256"/>
              </a:spcBef>
            </a:pPr>
            <a:r>
              <a:rPr sz="950" spc="39" dirty="0" smtClean="0">
                <a:latin typeface="Times New Roman"/>
                <a:cs typeface="Times New Roman"/>
              </a:rPr>
              <a:t>mobilusis telefonas </a:t>
            </a:r>
            <a:endParaRPr sz="950">
              <a:latin typeface="Times New Roman"/>
              <a:cs typeface="Times New Roman"/>
            </a:endParaRPr>
          </a:p>
          <a:p>
            <a:pPr marL="895499" marR="12700" algn="r">
              <a:lnSpc>
                <a:spcPts val="1092"/>
              </a:lnSpc>
              <a:spcBef>
                <a:spcPts val="246"/>
              </a:spcBef>
            </a:pPr>
            <a:r>
              <a:rPr sz="950" spc="47" dirty="0" smtClean="0">
                <a:latin typeface="Times New Roman"/>
                <a:cs typeface="Times New Roman"/>
              </a:rPr>
              <a:t>elektroninio pašto adresas</a:t>
            </a:r>
            <a:endParaRPr sz="950">
              <a:latin typeface="Times New Roman"/>
              <a:cs typeface="Times New Roman"/>
            </a:endParaRPr>
          </a:p>
          <a:p>
            <a:pPr marR="12702" indent="-203" algn="r">
              <a:lnSpc>
                <a:spcPts val="1070"/>
              </a:lnSpc>
              <a:spcBef>
                <a:spcPts val="340"/>
              </a:spcBef>
            </a:pPr>
            <a:r>
              <a:rPr sz="950" dirty="0" smtClean="0">
                <a:latin typeface="Times New Roman"/>
                <a:cs typeface="Times New Roman"/>
              </a:rPr>
              <a:t>B</a:t>
            </a:r>
            <a:r>
              <a:rPr sz="950" spc="51" dirty="0" smtClean="0">
                <a:latin typeface="Times New Roman"/>
                <a:cs typeface="Times New Roman"/>
              </a:rPr>
              <a:t>uh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-52" dirty="0" smtClean="0">
                <a:latin typeface="Times New Roman"/>
                <a:cs typeface="Times New Roman"/>
              </a:rPr>
              <a:t>l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0" dirty="0" smtClean="0">
                <a:latin typeface="Times New Roman"/>
                <a:cs typeface="Times New Roman"/>
              </a:rPr>
              <a:t>r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o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(</a:t>
            </a:r>
            <a:r>
              <a:rPr sz="950" spc="51" dirty="0" smtClean="0">
                <a:latin typeface="Times New Roman"/>
                <a:cs typeface="Times New Roman"/>
              </a:rPr>
              <a:t>buh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-52" dirty="0" smtClean="0">
                <a:latin typeface="Times New Roman"/>
                <a:cs typeface="Times New Roman"/>
              </a:rPr>
              <a:t>l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0" dirty="0" smtClean="0">
                <a:latin typeface="Times New Roman"/>
                <a:cs typeface="Times New Roman"/>
              </a:rPr>
              <a:t>r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ų</a:t>
            </a:r>
            <a:r>
              <a:rPr sz="950" spc="0" dirty="0" smtClean="0">
                <a:latin typeface="Times New Roman"/>
                <a:cs typeface="Times New Roman"/>
              </a:rPr>
              <a:t>)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57" dirty="0" smtClean="0">
                <a:latin typeface="Times New Roman"/>
                <a:cs typeface="Times New Roman"/>
              </a:rPr>
              <a:t>a</a:t>
            </a:r>
            <a:r>
              <a:rPr sz="950" spc="43" dirty="0" smtClean="0">
                <a:latin typeface="Times New Roman"/>
                <a:cs typeface="Times New Roman"/>
              </a:rPr>
              <a:t>r</a:t>
            </a:r>
            <a:r>
              <a:rPr sz="950" spc="35" dirty="0" smtClean="0">
                <a:latin typeface="Times New Roman"/>
                <a:cs typeface="Times New Roman"/>
              </a:rPr>
              <a:t> </a:t>
            </a:r>
            <a:r>
              <a:rPr sz="950" spc="65" dirty="0" smtClean="0">
                <a:latin typeface="Times New Roman"/>
                <a:cs typeface="Times New Roman"/>
              </a:rPr>
              <a:t>k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51" dirty="0" smtClean="0">
                <a:latin typeface="Times New Roman"/>
                <a:cs typeface="Times New Roman"/>
              </a:rPr>
              <a:t>o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(k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51" dirty="0" smtClean="0">
                <a:latin typeface="Times New Roman"/>
                <a:cs typeface="Times New Roman"/>
              </a:rPr>
              <a:t>ų</a:t>
            </a:r>
            <a:r>
              <a:rPr sz="950" spc="0" dirty="0" smtClean="0">
                <a:latin typeface="Times New Roman"/>
                <a:cs typeface="Times New Roman"/>
              </a:rPr>
              <a:t>)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50" dirty="0" smtClean="0">
                <a:latin typeface="Times New Roman"/>
                <a:cs typeface="Times New Roman"/>
              </a:rPr>
              <a:t>m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51" dirty="0" smtClean="0">
                <a:latin typeface="Times New Roman"/>
                <a:cs typeface="Times New Roman"/>
              </a:rPr>
              <a:t>n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67" dirty="0" smtClean="0">
                <a:latin typeface="Times New Roman"/>
                <a:cs typeface="Times New Roman"/>
              </a:rPr>
              <a:t> </a:t>
            </a:r>
            <a:r>
              <a:rPr sz="950" spc="40" dirty="0" smtClean="0">
                <a:latin typeface="Times New Roman"/>
                <a:cs typeface="Times New Roman"/>
              </a:rPr>
              <a:t>(</a:t>
            </a:r>
            <a:r>
              <a:rPr sz="950" spc="53" dirty="0" smtClean="0">
                <a:latin typeface="Times New Roman"/>
                <a:cs typeface="Times New Roman"/>
              </a:rPr>
              <a:t>a</a:t>
            </a:r>
            <a:r>
              <a:rPr sz="950" spc="47" dirty="0" smtClean="0">
                <a:latin typeface="Times New Roman"/>
                <a:cs typeface="Times New Roman"/>
              </a:rPr>
              <a:t>s</a:t>
            </a:r>
            <a:r>
              <a:rPr sz="950" spc="94" dirty="0" smtClean="0">
                <a:latin typeface="Times New Roman"/>
                <a:cs typeface="Times New Roman"/>
              </a:rPr>
              <a:t>m</a:t>
            </a:r>
            <a:r>
              <a:rPr sz="950" spc="53" dirty="0" smtClean="0">
                <a:latin typeface="Times New Roman"/>
                <a:cs typeface="Times New Roman"/>
              </a:rPr>
              <a:t>e</a:t>
            </a:r>
            <a:r>
              <a:rPr sz="950" spc="60" dirty="0" smtClean="0">
                <a:latin typeface="Times New Roman"/>
                <a:cs typeface="Times New Roman"/>
              </a:rPr>
              <a:t>nų</a:t>
            </a:r>
            <a:r>
              <a:rPr sz="950" spc="40" dirty="0" smtClean="0">
                <a:latin typeface="Times New Roman"/>
                <a:cs typeface="Times New Roman"/>
              </a:rPr>
              <a:t>)</a:t>
            </a:r>
            <a:r>
              <a:rPr sz="950" spc="29" dirty="0" smtClean="0">
                <a:latin typeface="Times New Roman"/>
                <a:cs typeface="Times New Roman"/>
              </a:rPr>
              <a:t>,</a:t>
            </a:r>
            <a:r>
              <a:rPr sz="950" spc="47" dirty="0" smtClean="0">
                <a:latin typeface="Times New Roman"/>
                <a:cs typeface="Times New Roman"/>
              </a:rPr>
              <a:t> </a:t>
            </a:r>
            <a:r>
              <a:rPr sz="950" spc="33" dirty="0" smtClean="0">
                <a:latin typeface="Times New Roman"/>
                <a:cs typeface="Times New Roman"/>
              </a:rPr>
              <a:t>t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0" dirty="0" smtClean="0">
                <a:latin typeface="Times New Roman"/>
                <a:cs typeface="Times New Roman"/>
              </a:rPr>
              <a:t>r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n</a:t>
            </a:r>
            <a:r>
              <a:rPr sz="950" spc="53" dirty="0" smtClean="0">
                <a:latin typeface="Times New Roman"/>
                <a:cs typeface="Times New Roman"/>
              </a:rPr>
              <a:t>č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o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(t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0" dirty="0" smtClean="0">
                <a:latin typeface="Times New Roman"/>
                <a:cs typeface="Times New Roman"/>
              </a:rPr>
              <a:t>r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n</a:t>
            </a:r>
            <a:r>
              <a:rPr sz="950" spc="53" dirty="0" smtClean="0">
                <a:latin typeface="Times New Roman"/>
                <a:cs typeface="Times New Roman"/>
              </a:rPr>
              <a:t>č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ų</a:t>
            </a:r>
            <a:r>
              <a:rPr sz="950" spc="0" dirty="0" smtClean="0">
                <a:latin typeface="Times New Roman"/>
                <a:cs typeface="Times New Roman"/>
              </a:rPr>
              <a:t>)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108" dirty="0" smtClean="0">
                <a:latin typeface="Times New Roman"/>
                <a:cs typeface="Times New Roman"/>
              </a:rPr>
              <a:t>ę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0" dirty="0" smtClean="0">
                <a:latin typeface="Times New Roman"/>
                <a:cs typeface="Times New Roman"/>
              </a:rPr>
              <a:t>r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106" dirty="0" smtClean="0">
                <a:latin typeface="Times New Roman"/>
                <a:cs typeface="Times New Roman"/>
              </a:rPr>
              <a:t>š</a:t>
            </a:r>
            <a:r>
              <a:rPr sz="950" spc="0" dirty="0" smtClean="0">
                <a:latin typeface="Times New Roman"/>
                <a:cs typeface="Times New Roman"/>
              </a:rPr>
              <a:t>yt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0" dirty="0" smtClean="0">
                <a:latin typeface="Times New Roman"/>
                <a:cs typeface="Times New Roman"/>
              </a:rPr>
              <a:t>r </a:t>
            </a:r>
            <a:r>
              <a:rPr sz="950" spc="51" dirty="0" smtClean="0">
                <a:latin typeface="Times New Roman"/>
                <a:cs typeface="Times New Roman"/>
              </a:rPr>
              <a:t>p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0" dirty="0" smtClean="0">
                <a:latin typeface="Times New Roman"/>
                <a:cs typeface="Times New Roman"/>
              </a:rPr>
              <a:t>r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106" dirty="0" smtClean="0">
                <a:latin typeface="Times New Roman"/>
                <a:cs typeface="Times New Roman"/>
              </a:rPr>
              <a:t>š</a:t>
            </a:r>
            <a:r>
              <a:rPr sz="950" spc="0" dirty="0" smtClean="0">
                <a:latin typeface="Times New Roman"/>
                <a:cs typeface="Times New Roman"/>
              </a:rPr>
              <a:t>yt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0" dirty="0" smtClean="0">
                <a:latin typeface="Times New Roman"/>
                <a:cs typeface="Times New Roman"/>
              </a:rPr>
              <a:t>k</a:t>
            </a:r>
            <a:r>
              <a:rPr sz="950" spc="108" dirty="0" smtClean="0">
                <a:latin typeface="Times New Roman"/>
                <a:cs typeface="Times New Roman"/>
              </a:rPr>
              <a:t>ė</a:t>
            </a:r>
            <a:r>
              <a:rPr sz="950" spc="-52" dirty="0" smtClean="0">
                <a:latin typeface="Times New Roman"/>
                <a:cs typeface="Times New Roman"/>
              </a:rPr>
              <a:t>j</a:t>
            </a:r>
            <a:r>
              <a:rPr sz="950" spc="51" dirty="0" smtClean="0">
                <a:latin typeface="Times New Roman"/>
                <a:cs typeface="Times New Roman"/>
              </a:rPr>
              <a:t>o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51" dirty="0" smtClean="0">
                <a:latin typeface="Times New Roman"/>
                <a:cs typeface="Times New Roman"/>
              </a:rPr>
              <a:t>p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0" dirty="0" smtClean="0">
                <a:latin typeface="Times New Roman"/>
                <a:cs typeface="Times New Roman"/>
              </a:rPr>
              <a:t>k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51" dirty="0" smtClean="0">
                <a:latin typeface="Times New Roman"/>
                <a:cs typeface="Times New Roman"/>
              </a:rPr>
              <a:t>o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51" dirty="0" smtClean="0">
                <a:latin typeface="Times New Roman"/>
                <a:cs typeface="Times New Roman"/>
              </a:rPr>
              <a:t>do</a:t>
            </a:r>
            <a:r>
              <a:rPr sz="950" spc="0" dirty="0" smtClean="0">
                <a:latin typeface="Times New Roman"/>
                <a:cs typeface="Times New Roman"/>
              </a:rPr>
              <a:t>k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50" dirty="0" smtClean="0">
                <a:latin typeface="Times New Roman"/>
                <a:cs typeface="Times New Roman"/>
              </a:rPr>
              <a:t>m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51" dirty="0" smtClean="0">
                <a:latin typeface="Times New Roman"/>
                <a:cs typeface="Times New Roman"/>
              </a:rPr>
              <a:t>n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25" dirty="0" smtClean="0">
                <a:latin typeface="Times New Roman"/>
                <a:cs typeface="Times New Roman"/>
              </a:rPr>
              <a:t>, </a:t>
            </a:r>
            <a:r>
              <a:rPr sz="950" spc="65" dirty="0" smtClean="0">
                <a:latin typeface="Times New Roman"/>
                <a:cs typeface="Times New Roman"/>
              </a:rPr>
              <a:t>v</a:t>
            </a:r>
            <a:r>
              <a:rPr sz="950" spc="57" dirty="0" smtClean="0">
                <a:latin typeface="Times New Roman"/>
                <a:cs typeface="Times New Roman"/>
              </a:rPr>
              <a:t>a</a:t>
            </a:r>
            <a:r>
              <a:rPr sz="950" spc="43" dirty="0" smtClean="0">
                <a:latin typeface="Times New Roman"/>
                <a:cs typeface="Times New Roman"/>
              </a:rPr>
              <a:t>r</a:t>
            </a:r>
            <a:r>
              <a:rPr sz="950" spc="65" dirty="0" smtClean="0">
                <a:latin typeface="Times New Roman"/>
                <a:cs typeface="Times New Roman"/>
              </a:rPr>
              <a:t>d</a:t>
            </a:r>
            <a:r>
              <a:rPr sz="950" spc="57" dirty="0" smtClean="0">
                <a:latin typeface="Times New Roman"/>
                <a:cs typeface="Times New Roman"/>
              </a:rPr>
              <a:t>a</a:t>
            </a:r>
            <a:r>
              <a:rPr sz="950" spc="50" dirty="0" smtClean="0">
                <a:latin typeface="Times New Roman"/>
                <a:cs typeface="Times New Roman"/>
              </a:rPr>
              <a:t>s</a:t>
            </a:r>
            <a:r>
              <a:rPr sz="950" spc="32" dirty="0" smtClean="0">
                <a:latin typeface="Times New Roman"/>
                <a:cs typeface="Times New Roman"/>
              </a:rPr>
              <a:t>,</a:t>
            </a:r>
            <a:r>
              <a:rPr sz="950" spc="53" dirty="0" smtClean="0">
                <a:latin typeface="Times New Roman"/>
                <a:cs typeface="Times New Roman"/>
              </a:rPr>
              <a:t> </a:t>
            </a:r>
            <a:r>
              <a:rPr sz="950" spc="51" dirty="0" smtClean="0">
                <a:latin typeface="Times New Roman"/>
                <a:cs typeface="Times New Roman"/>
              </a:rPr>
              <a:t>p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0" dirty="0" smtClean="0">
                <a:latin typeface="Times New Roman"/>
                <a:cs typeface="Times New Roman"/>
              </a:rPr>
              <a:t>v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0" dirty="0" smtClean="0">
                <a:latin typeface="Times New Roman"/>
                <a:cs typeface="Times New Roman"/>
              </a:rPr>
              <a:t>r</a:t>
            </a:r>
            <a:r>
              <a:rPr sz="950" spc="51" dirty="0" smtClean="0">
                <a:latin typeface="Times New Roman"/>
                <a:cs typeface="Times New Roman"/>
              </a:rPr>
              <a:t>d</a:t>
            </a:r>
            <a:r>
              <a:rPr sz="950" spc="108" dirty="0" smtClean="0">
                <a:latin typeface="Times New Roman"/>
                <a:cs typeface="Times New Roman"/>
              </a:rPr>
              <a:t>ė</a:t>
            </a:r>
            <a:endParaRPr sz="950">
              <a:latin typeface="Times New Roman"/>
              <a:cs typeface="Times New Roman"/>
            </a:endParaRPr>
          </a:p>
          <a:p>
            <a:pPr marR="12700" algn="r">
              <a:lnSpc>
                <a:spcPct val="95825"/>
              </a:lnSpc>
              <a:spcBef>
                <a:spcPts val="181"/>
              </a:spcBef>
            </a:pPr>
            <a:r>
              <a:rPr sz="950" spc="82" dirty="0" smtClean="0">
                <a:latin typeface="Times New Roman"/>
                <a:cs typeface="Times New Roman"/>
              </a:rPr>
              <a:t>Juridinių asmenų registras: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17798" y="2310045"/>
            <a:ext cx="2134188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56" dirty="0" smtClean="0">
                <a:latin typeface="Times New Roman"/>
                <a:cs typeface="Times New Roman"/>
              </a:rPr>
              <a:t>Uždaroji akcinė bendrovė "LIMEGA"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917798" y="2650323"/>
            <a:ext cx="1445501" cy="827279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 marR="18199">
              <a:lnSpc>
                <a:spcPts val="1075"/>
              </a:lnSpc>
            </a:pPr>
            <a:r>
              <a:rPr sz="950" spc="51" dirty="0" smtClean="0">
                <a:latin typeface="Times New Roman"/>
                <a:cs typeface="Times New Roman"/>
              </a:rPr>
              <a:t>841455798</a:t>
            </a:r>
            <a:endParaRPr sz="950">
              <a:latin typeface="Times New Roman"/>
              <a:cs typeface="Times New Roman"/>
            </a:endParaRPr>
          </a:p>
          <a:p>
            <a:pPr marL="12700" marR="18199">
              <a:lnSpc>
                <a:spcPct val="95825"/>
              </a:lnSpc>
              <a:spcBef>
                <a:spcPts val="191"/>
              </a:spcBef>
            </a:pPr>
            <a:r>
              <a:rPr sz="950" spc="51" dirty="0" smtClean="0">
                <a:latin typeface="Times New Roman"/>
                <a:cs typeface="Times New Roman"/>
              </a:rPr>
              <a:t>841455798</a:t>
            </a:r>
            <a:endParaRPr sz="950">
              <a:latin typeface="Times New Roman"/>
              <a:cs typeface="Times New Roman"/>
            </a:endParaRPr>
          </a:p>
          <a:p>
            <a:pPr marL="12700" marR="490983">
              <a:lnSpc>
                <a:spcPts val="1092"/>
              </a:lnSpc>
              <a:spcBef>
                <a:spcPts val="245"/>
              </a:spcBef>
            </a:pPr>
            <a:r>
              <a:rPr sz="950" spc="49" dirty="0" smtClean="0">
                <a:latin typeface="Times New Roman"/>
                <a:cs typeface="Times New Roman"/>
              </a:rPr>
              <a:t>869837488 </a:t>
            </a:r>
            <a:endParaRPr sz="950">
              <a:latin typeface="Times New Roman"/>
              <a:cs typeface="Times New Roman"/>
            </a:endParaRPr>
          </a:p>
          <a:p>
            <a:pPr marL="12700" marR="490983">
              <a:lnSpc>
                <a:spcPts val="1092"/>
              </a:lnSpc>
              <a:spcBef>
                <a:spcPts val="246"/>
              </a:spcBef>
            </a:pPr>
            <a:r>
              <a:rPr sz="950" spc="69" dirty="0" smtClean="0">
                <a:latin typeface="Times New Roman"/>
                <a:cs typeface="Times New Roman"/>
                <a:hlinkClick r:id="rId3"/>
              </a:rPr>
              <a:t>limega@takas.lt</a:t>
            </a: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56"/>
              </a:spcBef>
            </a:pPr>
            <a:r>
              <a:rPr sz="950" spc="18" dirty="0" smtClean="0">
                <a:latin typeface="Times New Roman"/>
                <a:cs typeface="Times New Roman"/>
              </a:rPr>
              <a:t>IRENA PRANSKAITIENĖ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21437" y="4077806"/>
            <a:ext cx="2622451" cy="1404083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R="12703" algn="r">
              <a:lnSpc>
                <a:spcPts val="1075"/>
              </a:lnSpc>
            </a:pPr>
            <a:r>
              <a:rPr sz="950" spc="63" dirty="0" smtClean="0">
                <a:latin typeface="Times New Roman"/>
                <a:cs typeface="Times New Roman"/>
              </a:rPr>
              <a:t>kodas</a:t>
            </a:r>
            <a:endParaRPr sz="950">
              <a:latin typeface="Times New Roman"/>
              <a:cs typeface="Times New Roman"/>
            </a:endParaRPr>
          </a:p>
          <a:p>
            <a:pPr marL="1617445" marR="12700" indent="276743" algn="r">
              <a:lnSpc>
                <a:spcPts val="1092"/>
              </a:lnSpc>
              <a:spcBef>
                <a:spcPts val="191"/>
              </a:spcBef>
            </a:pPr>
            <a:r>
              <a:rPr sz="950" spc="37" dirty="0" smtClean="0">
                <a:latin typeface="Times New Roman"/>
                <a:cs typeface="Times New Roman"/>
              </a:rPr>
              <a:t>teisinė forma </a:t>
            </a:r>
            <a:endParaRPr sz="950">
              <a:latin typeface="Times New Roman"/>
              <a:cs typeface="Times New Roman"/>
            </a:endParaRPr>
          </a:p>
          <a:p>
            <a:pPr marL="1617445" marR="12700" algn="r">
              <a:lnSpc>
                <a:spcPts val="1092"/>
              </a:lnSpc>
              <a:spcBef>
                <a:spcPts val="246"/>
              </a:spcBef>
            </a:pPr>
            <a:r>
              <a:rPr sz="950" spc="50" dirty="0" smtClean="0">
                <a:latin typeface="Times New Roman"/>
                <a:cs typeface="Times New Roman"/>
              </a:rPr>
              <a:t>teisinis statusas </a:t>
            </a:r>
            <a:endParaRPr sz="950">
              <a:latin typeface="Times New Roman"/>
              <a:cs typeface="Times New Roman"/>
            </a:endParaRPr>
          </a:p>
          <a:p>
            <a:pPr marL="1617445" marR="12700" algn="r">
              <a:lnSpc>
                <a:spcPts val="1092"/>
              </a:lnSpc>
              <a:spcBef>
                <a:spcPts val="246"/>
              </a:spcBef>
            </a:pPr>
            <a:r>
              <a:rPr sz="950" spc="55" dirty="0" smtClean="0">
                <a:latin typeface="Times New Roman"/>
                <a:cs typeface="Times New Roman"/>
              </a:rPr>
              <a:t>buveinė (adresas)</a:t>
            </a:r>
            <a:endParaRPr sz="950">
              <a:latin typeface="Times New Roman"/>
              <a:cs typeface="Times New Roman"/>
            </a:endParaRPr>
          </a:p>
          <a:p>
            <a:pPr marR="12708" indent="26765" algn="r">
              <a:lnSpc>
                <a:spcPts val="1070"/>
              </a:lnSpc>
              <a:spcBef>
                <a:spcPts val="340"/>
              </a:spcBef>
            </a:pPr>
            <a:r>
              <a:rPr sz="950" spc="30" dirty="0" smtClean="0">
                <a:latin typeface="Times New Roman"/>
                <a:cs typeface="Times New Roman"/>
              </a:rPr>
              <a:t>Vadovo, kito valdymo ar priežiūros organo nario ar kito asmens, turinčio (turinčių) teisę atstovauti tiekėjui ar jį kontroliuoti, jo vardu priimti sprendimą, sudaryti sandorį, vardas, pavardė</a:t>
            </a:r>
            <a:endParaRPr sz="950">
              <a:latin typeface="Times New Roman"/>
              <a:cs typeface="Times New Roman"/>
            </a:endParaRPr>
          </a:p>
          <a:p>
            <a:pPr marR="12713" algn="r">
              <a:lnSpc>
                <a:spcPct val="95825"/>
              </a:lnSpc>
              <a:spcBef>
                <a:spcPts val="181"/>
              </a:spcBef>
            </a:pPr>
            <a:r>
              <a:rPr sz="950" spc="34" dirty="0" smtClean="0">
                <a:latin typeface="Times New Roman"/>
                <a:cs typeface="Times New Roman"/>
              </a:rPr>
              <a:t>įregistravimo data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17798" y="4077806"/>
            <a:ext cx="1921863" cy="827288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 marR="8110">
              <a:lnSpc>
                <a:spcPts val="1075"/>
              </a:lnSpc>
            </a:pPr>
            <a:r>
              <a:rPr sz="950" spc="51" dirty="0" smtClean="0">
                <a:latin typeface="Times New Roman"/>
                <a:cs typeface="Times New Roman"/>
              </a:rPr>
              <a:t>145407247</a:t>
            </a:r>
            <a:endParaRPr sz="950" dirty="0">
              <a:latin typeface="Times New Roman"/>
              <a:cs typeface="Times New Roman"/>
            </a:endParaRPr>
          </a:p>
          <a:p>
            <a:pPr marL="12700">
              <a:lnSpc>
                <a:spcPts val="1340"/>
              </a:lnSpc>
              <a:spcBef>
                <a:spcPts val="73"/>
              </a:spcBef>
            </a:pPr>
            <a:r>
              <a:rPr sz="950" spc="60" dirty="0" smtClean="0">
                <a:latin typeface="Times New Roman"/>
                <a:cs typeface="Times New Roman"/>
              </a:rPr>
              <a:t>Uždaroji akcinė bendrovė Teisinis statusas neįregistruotas Šiauliai, Kanapių g. 1C VYTAUTAS VILKAS</a:t>
            </a:r>
            <a:endParaRPr sz="950" dirty="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17798" y="5335159"/>
            <a:ext cx="664392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41" dirty="0" smtClean="0">
                <a:latin typeface="Times New Roman"/>
                <a:cs typeface="Times New Roman"/>
              </a:rPr>
              <a:t>1998-03-16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41197" y="5638816"/>
            <a:ext cx="2120877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70" dirty="0" smtClean="0">
                <a:latin typeface="Times New Roman"/>
                <a:cs typeface="Times New Roman"/>
              </a:rPr>
              <a:t>Valstybinė mokesčių inspekcija prie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43988" y="5774371"/>
            <a:ext cx="2518096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73" dirty="0" smtClean="0">
                <a:latin typeface="Times New Roman"/>
                <a:cs typeface="Times New Roman"/>
              </a:rPr>
              <a:t>Lietuvos Respublikos finansų ministerijos: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62932" y="5944510"/>
            <a:ext cx="2480954" cy="587971"/>
          </a:xfrm>
          <a:prstGeom prst="rect">
            <a:avLst/>
          </a:prstGeom>
        </p:spPr>
        <p:txBody>
          <a:bodyPr wrap="square" lIns="0" tIns="8064" rIns="0" bIns="0" rtlCol="0">
            <a:noAutofit/>
          </a:bodyPr>
          <a:lstStyle/>
          <a:p>
            <a:pPr marR="12700" indent="384563" algn="r">
              <a:lnSpc>
                <a:spcPts val="1070"/>
              </a:lnSpc>
            </a:pPr>
            <a:r>
              <a:rPr sz="950" spc="56" dirty="0" smtClean="0">
                <a:latin typeface="Times New Roman"/>
                <a:cs typeface="Times New Roman"/>
              </a:rPr>
              <a:t>duo</a:t>
            </a:r>
            <a:r>
              <a:rPr sz="950" spc="87" dirty="0" smtClean="0">
                <a:latin typeface="Times New Roman"/>
                <a:cs typeface="Times New Roman"/>
              </a:rPr>
              <a:t>m</a:t>
            </a:r>
            <a:r>
              <a:rPr sz="950" spc="50" dirty="0" smtClean="0">
                <a:latin typeface="Times New Roman"/>
                <a:cs typeface="Times New Roman"/>
              </a:rPr>
              <a:t>e</a:t>
            </a:r>
            <a:r>
              <a:rPr sz="950" spc="55" dirty="0" smtClean="0">
                <a:latin typeface="Times New Roman"/>
                <a:cs typeface="Times New Roman"/>
              </a:rPr>
              <a:t>ny</a:t>
            </a:r>
            <a:r>
              <a:rPr sz="950" spc="43" dirty="0" smtClean="0">
                <a:latin typeface="Times New Roman"/>
                <a:cs typeface="Times New Roman"/>
              </a:rPr>
              <a:t>s</a:t>
            </a:r>
            <a:r>
              <a:rPr sz="950" spc="38" dirty="0" smtClean="0">
                <a:latin typeface="Times New Roman"/>
                <a:cs typeface="Times New Roman"/>
              </a:rPr>
              <a:t> 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51" dirty="0" smtClean="0">
                <a:latin typeface="Times New Roman"/>
                <a:cs typeface="Times New Roman"/>
              </a:rPr>
              <a:t>p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0" dirty="0" smtClean="0">
                <a:latin typeface="Times New Roman"/>
                <a:cs typeface="Times New Roman"/>
              </a:rPr>
              <a:t>k</a:t>
            </a:r>
            <a:r>
              <a:rPr sz="950" spc="108" dirty="0" smtClean="0">
                <a:latin typeface="Times New Roman"/>
                <a:cs typeface="Times New Roman"/>
              </a:rPr>
              <a:t>ė</a:t>
            </a:r>
            <a:r>
              <a:rPr sz="950" spc="-52" dirty="0" smtClean="0">
                <a:latin typeface="Times New Roman"/>
                <a:cs typeface="Times New Roman"/>
              </a:rPr>
              <a:t>j</a:t>
            </a:r>
            <a:r>
              <a:rPr sz="950" spc="51" dirty="0" smtClean="0">
                <a:latin typeface="Times New Roman"/>
                <a:cs typeface="Times New Roman"/>
              </a:rPr>
              <a:t>o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0" dirty="0" smtClean="0">
                <a:latin typeface="Times New Roman"/>
                <a:cs typeface="Times New Roman"/>
              </a:rPr>
              <a:t>k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0" dirty="0" smtClean="0">
                <a:latin typeface="Times New Roman"/>
                <a:cs typeface="Times New Roman"/>
              </a:rPr>
              <a:t>ty</a:t>
            </a:r>
            <a:r>
              <a:rPr sz="950" spc="50" dirty="0" smtClean="0">
                <a:latin typeface="Times New Roman"/>
                <a:cs typeface="Times New Roman"/>
              </a:rPr>
              <a:t>m</a:t>
            </a:r>
            <a:r>
              <a:rPr sz="950" spc="108" dirty="0" smtClean="0">
                <a:latin typeface="Times New Roman"/>
                <a:cs typeface="Times New Roman"/>
              </a:rPr>
              <a:t>ą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25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v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-52" dirty="0" smtClean="0">
                <a:latin typeface="Times New Roman"/>
                <a:cs typeface="Times New Roman"/>
              </a:rPr>
              <a:t>l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0" dirty="0" smtClean="0">
                <a:latin typeface="Times New Roman"/>
                <a:cs typeface="Times New Roman"/>
              </a:rPr>
              <a:t>ty</a:t>
            </a:r>
            <a:r>
              <a:rPr sz="950" spc="51" dirty="0" smtClean="0">
                <a:latin typeface="Times New Roman"/>
                <a:cs typeface="Times New Roman"/>
              </a:rPr>
              <a:t>b</a:t>
            </a:r>
            <a:r>
              <a:rPr sz="950" spc="108" dirty="0" smtClean="0">
                <a:latin typeface="Times New Roman"/>
                <a:cs typeface="Times New Roman"/>
              </a:rPr>
              <a:t>ė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25" dirty="0" smtClean="0">
                <a:latin typeface="Times New Roman"/>
                <a:cs typeface="Times New Roman"/>
              </a:rPr>
              <a:t>,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0" dirty="0" smtClean="0">
                <a:latin typeface="Times New Roman"/>
                <a:cs typeface="Times New Roman"/>
              </a:rPr>
              <a:t>v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0" dirty="0" smtClean="0">
                <a:latin typeface="Times New Roman"/>
                <a:cs typeface="Times New Roman"/>
              </a:rPr>
              <a:t>v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-52" dirty="0" smtClean="0">
                <a:latin typeface="Times New Roman"/>
                <a:cs typeface="Times New Roman"/>
              </a:rPr>
              <a:t>l</a:t>
            </a:r>
            <a:r>
              <a:rPr sz="950" spc="51" dirty="0" smtClean="0">
                <a:latin typeface="Times New Roman"/>
                <a:cs typeface="Times New Roman"/>
              </a:rPr>
              <a:t>d</a:t>
            </a:r>
            <a:r>
              <a:rPr sz="950" spc="0" dirty="0" smtClean="0">
                <a:latin typeface="Times New Roman"/>
                <a:cs typeface="Times New Roman"/>
              </a:rPr>
              <a:t>y</a:t>
            </a:r>
            <a:r>
              <a:rPr sz="950" spc="51" dirty="0" smtClean="0">
                <a:latin typeface="Times New Roman"/>
                <a:cs typeface="Times New Roman"/>
              </a:rPr>
              <a:t>b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ų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51" dirty="0" smtClean="0">
                <a:latin typeface="Times New Roman"/>
                <a:cs typeface="Times New Roman"/>
              </a:rPr>
              <a:t>b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ud</a:t>
            </a:r>
            <a:r>
              <a:rPr sz="950" spc="53" dirty="0" smtClean="0">
                <a:latin typeface="Times New Roman"/>
                <a:cs typeface="Times New Roman"/>
              </a:rPr>
              <a:t>ž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-26" dirty="0" smtClean="0">
                <a:latin typeface="Times New Roman"/>
                <a:cs typeface="Times New Roman"/>
              </a:rPr>
              <a:t>i</a:t>
            </a:r>
            <a:r>
              <a:rPr sz="950" spc="-31" dirty="0" smtClean="0">
                <a:latin typeface="Times New Roman"/>
                <a:cs typeface="Times New Roman"/>
              </a:rPr>
              <a:t>r</a:t>
            </a:r>
            <a:r>
              <a:rPr sz="950" spc="34" dirty="0" smtClean="0">
                <a:latin typeface="Times New Roman"/>
                <a:cs typeface="Times New Roman"/>
              </a:rPr>
              <a:t> </a:t>
            </a:r>
            <a:r>
              <a:rPr sz="950" spc="-47" dirty="0" smtClean="0">
                <a:latin typeface="Times New Roman"/>
                <a:cs typeface="Times New Roman"/>
              </a:rPr>
              <a:t>v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-52" dirty="0" smtClean="0">
                <a:latin typeface="Times New Roman"/>
                <a:cs typeface="Times New Roman"/>
              </a:rPr>
              <a:t>l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0" dirty="0" smtClean="0">
                <a:latin typeface="Times New Roman"/>
                <a:cs typeface="Times New Roman"/>
              </a:rPr>
              <a:t>ty</a:t>
            </a:r>
            <a:r>
              <a:rPr sz="950" spc="51" dirty="0" smtClean="0">
                <a:latin typeface="Times New Roman"/>
                <a:cs typeface="Times New Roman"/>
              </a:rPr>
              <a:t>b</a:t>
            </a:r>
            <a:r>
              <a:rPr sz="950" spc="108" dirty="0" smtClean="0">
                <a:latin typeface="Times New Roman"/>
                <a:cs typeface="Times New Roman"/>
              </a:rPr>
              <a:t>ė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67" dirty="0" smtClean="0">
                <a:latin typeface="Times New Roman"/>
                <a:cs typeface="Times New Roman"/>
              </a:rPr>
              <a:t> </a:t>
            </a:r>
            <a:r>
              <a:rPr sz="950" spc="51" dirty="0" smtClean="0">
                <a:latin typeface="Times New Roman"/>
                <a:cs typeface="Times New Roman"/>
              </a:rPr>
              <a:t>p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n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gų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-53" dirty="0" smtClean="0">
                <a:latin typeface="Times New Roman"/>
                <a:cs typeface="Times New Roman"/>
              </a:rPr>
              <a:t>f</a:t>
            </a:r>
            <a:r>
              <a:rPr sz="950" spc="51" dirty="0" smtClean="0">
                <a:latin typeface="Times New Roman"/>
                <a:cs typeface="Times New Roman"/>
              </a:rPr>
              <a:t>ond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endParaRPr sz="950">
              <a:latin typeface="Times New Roman"/>
              <a:cs typeface="Times New Roman"/>
            </a:endParaRPr>
          </a:p>
          <a:p>
            <a:pPr marR="12713" algn="r">
              <a:lnSpc>
                <a:spcPct val="95825"/>
              </a:lnSpc>
              <a:spcBef>
                <a:spcPts val="181"/>
              </a:spcBef>
            </a:pPr>
            <a:r>
              <a:rPr sz="950" spc="44" dirty="0" smtClean="0">
                <a:latin typeface="Times New Roman"/>
                <a:cs typeface="Times New Roman"/>
              </a:rPr>
              <a:t>Duomenų suformavimo data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17798" y="5944510"/>
            <a:ext cx="684457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77" dirty="0" smtClean="0">
                <a:latin typeface="Times New Roman"/>
                <a:cs typeface="Times New Roman"/>
              </a:rPr>
              <a:t>Atsiskaitęs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17798" y="6385751"/>
            <a:ext cx="664392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41" dirty="0" smtClean="0">
                <a:latin typeface="Times New Roman"/>
                <a:cs typeface="Times New Roman"/>
              </a:rPr>
              <a:t>2020-08-24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20831" y="6689408"/>
            <a:ext cx="2241187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u="sng" spc="68" dirty="0" smtClean="0">
                <a:latin typeface="Times New Roman"/>
                <a:cs typeface="Times New Roman"/>
              </a:rPr>
              <a:t>Valstybinio socialinio draudimo fondo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90814" y="6824963"/>
            <a:ext cx="2471208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78" dirty="0" smtClean="0">
                <a:latin typeface="Times New Roman"/>
                <a:cs typeface="Times New Roman"/>
              </a:rPr>
              <a:t>valdyba prie Socialinės apsaugos ir darbo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47495" y="6960509"/>
            <a:ext cx="2114589" cy="622564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362175">
              <a:lnSpc>
                <a:spcPts val="1075"/>
              </a:lnSpc>
            </a:pPr>
            <a:r>
              <a:rPr sz="950" u="sng" spc="69" dirty="0" smtClean="0">
                <a:latin typeface="Times New Roman"/>
                <a:cs typeface="Times New Roman"/>
              </a:rPr>
              <a:t>ministerijos:</a:t>
            </a:r>
            <a:endParaRPr sz="950">
              <a:latin typeface="Times New Roman"/>
              <a:cs typeface="Times New Roman"/>
            </a:endParaRPr>
          </a:p>
          <a:p>
            <a:pPr marR="7806" algn="ctr">
              <a:lnSpc>
                <a:spcPct val="95825"/>
              </a:lnSpc>
              <a:spcBef>
                <a:spcPts val="191"/>
              </a:spcBef>
            </a:pPr>
            <a:r>
              <a:rPr sz="950" spc="43" dirty="0" smtClean="0">
                <a:latin typeface="Times New Roman"/>
                <a:cs typeface="Times New Roman"/>
              </a:rPr>
              <a:t>duomenys apie tiekėjo atsiskaitymą su</a:t>
            </a:r>
            <a:endParaRPr sz="950">
              <a:latin typeface="Times New Roman"/>
              <a:cs typeface="Times New Roman"/>
            </a:endParaRPr>
          </a:p>
          <a:p>
            <a:pPr marL="64948" marR="9114" algn="ctr">
              <a:lnSpc>
                <a:spcPts val="1065"/>
              </a:lnSpc>
              <a:spcBef>
                <a:spcPts val="53"/>
              </a:spcBef>
            </a:pPr>
            <a:r>
              <a:rPr sz="950" spc="25" dirty="0" smtClean="0">
                <a:latin typeface="Times New Roman"/>
                <a:cs typeface="Times New Roman"/>
              </a:rPr>
              <a:t>Valstybinio socialinio draudimo fondu</a:t>
            </a:r>
            <a:endParaRPr sz="950">
              <a:latin typeface="Times New Roman"/>
              <a:cs typeface="Times New Roman"/>
            </a:endParaRPr>
          </a:p>
          <a:p>
            <a:pPr marL="559273" marR="12">
              <a:lnSpc>
                <a:spcPct val="95825"/>
              </a:lnSpc>
              <a:spcBef>
                <a:spcPts val="191"/>
              </a:spcBef>
            </a:pPr>
            <a:r>
              <a:rPr sz="950" spc="44" dirty="0" smtClean="0">
                <a:latin typeface="Times New Roman"/>
                <a:cs typeface="Times New Roman"/>
              </a:rPr>
              <a:t>Duomenų suformavimo data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17798" y="7130649"/>
            <a:ext cx="819249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73" dirty="0" smtClean="0">
                <a:latin typeface="Times New Roman"/>
                <a:cs typeface="Times New Roman"/>
              </a:rPr>
              <a:t>Neįsiskolinęs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17798" y="7436343"/>
            <a:ext cx="664392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41" dirty="0" smtClean="0">
                <a:latin typeface="Times New Roman"/>
                <a:cs typeface="Times New Roman"/>
              </a:rPr>
              <a:t>2020-08-24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68826" y="7740000"/>
            <a:ext cx="2093194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61" dirty="0" smtClean="0">
                <a:latin typeface="Times New Roman"/>
                <a:cs typeface="Times New Roman"/>
              </a:rPr>
              <a:t>Įtariamųjų, kaltinamųjų ir nuteistųj</a:t>
            </a:r>
            <a:r>
              <a:rPr sz="950" u="sng" spc="61" dirty="0" smtClean="0">
                <a:latin typeface="Times New Roman"/>
                <a:cs typeface="Times New Roman"/>
              </a:rPr>
              <a:t>ų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10832" y="7875555"/>
            <a:ext cx="1251255" cy="316870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667253">
              <a:lnSpc>
                <a:spcPts val="1075"/>
              </a:lnSpc>
            </a:pPr>
            <a:r>
              <a:rPr sz="950" u="sng" spc="84" dirty="0" smtClean="0">
                <a:latin typeface="Times New Roman"/>
                <a:cs typeface="Times New Roman"/>
              </a:rPr>
              <a:t>registras:</a:t>
            </a:r>
            <a:endParaRPr sz="950">
              <a:latin typeface="Times New Roman"/>
              <a:cs typeface="Times New Roman"/>
            </a:endParaRPr>
          </a:p>
          <a:p>
            <a:pPr marL="12700" marR="14">
              <a:lnSpc>
                <a:spcPct val="95825"/>
              </a:lnSpc>
              <a:spcBef>
                <a:spcPts val="191"/>
              </a:spcBef>
            </a:pPr>
            <a:r>
              <a:rPr sz="950" spc="46" dirty="0" smtClean="0">
                <a:latin typeface="Times New Roman"/>
                <a:cs typeface="Times New Roman"/>
              </a:rPr>
              <a:t>duomenys apie tiekėją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17798" y="8045694"/>
            <a:ext cx="3243356" cy="1894410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 marR="8110">
              <a:lnSpc>
                <a:spcPts val="1075"/>
              </a:lnSpc>
            </a:pPr>
            <a:r>
              <a:rPr sz="950" spc="71" dirty="0" smtClean="0">
                <a:latin typeface="Times New Roman"/>
                <a:cs typeface="Times New Roman"/>
              </a:rPr>
              <a:t>Dėl uždarosios akcinės bendrovės "LIMEGA", kodas</a:t>
            </a:r>
            <a:endParaRPr sz="950" dirty="0">
              <a:latin typeface="Times New Roman"/>
              <a:cs typeface="Times New Roman"/>
            </a:endParaRPr>
          </a:p>
          <a:p>
            <a:pPr marL="12700" marR="26728">
              <a:lnSpc>
                <a:spcPts val="1070"/>
              </a:lnSpc>
              <a:spcBef>
                <a:spcPts val="4"/>
              </a:spcBef>
            </a:pPr>
            <a:r>
              <a:rPr sz="950" spc="73" dirty="0" smtClean="0">
                <a:latin typeface="Times New Roman"/>
                <a:cs typeface="Times New Roman"/>
              </a:rPr>
              <a:t>145407247, per pastaruosius 5 metus nėra priimtas ir įsiteisėjęs apkaltinamasis teismo nuosprendis už nusikalstamas veikas, nurodytas Lietuvos Respublikos viešųjų pirkimų įstatymo 46 straipsnio 1 dalyje ir 3 dalyje.</a:t>
            </a:r>
            <a:endParaRPr sz="950" dirty="0">
              <a:latin typeface="Times New Roman"/>
              <a:cs typeface="Times New Roman"/>
            </a:endParaRPr>
          </a:p>
          <a:p>
            <a:pPr marL="12700">
              <a:lnSpc>
                <a:spcPts val="1070"/>
              </a:lnSpc>
              <a:spcBef>
                <a:spcPts val="475"/>
              </a:spcBef>
            </a:pPr>
            <a:r>
              <a:rPr sz="950" spc="70" dirty="0" smtClean="0">
                <a:latin typeface="Times New Roman"/>
                <a:cs typeface="Times New Roman"/>
              </a:rPr>
              <a:t>Vytautui Vilkui, gim.  </a:t>
            </a:r>
            <a:r>
              <a:rPr sz="950" spc="70" dirty="0" smtClean="0">
                <a:solidFill>
                  <a:schemeClr val="bg1"/>
                </a:solidFill>
                <a:latin typeface="Times New Roman"/>
                <a:cs typeface="Times New Roman"/>
              </a:rPr>
              <a:t>1953  m. spalio 8 d., </a:t>
            </a:r>
            <a:r>
              <a:rPr sz="950" spc="70" dirty="0" smtClean="0">
                <a:latin typeface="Times New Roman"/>
                <a:cs typeface="Times New Roman"/>
              </a:rPr>
              <a:t>per pastaruosius 5 metus nėra priimtas ir įsiteisėjęs apkaltinamasis teismo nuosprendis ir jis neturi neišnykusio ar nepanaikinto teistumo už nusikalstamas veikas, nurodytas Lietuvos Respublikos viešųjų</a:t>
            </a:r>
            <a:endParaRPr sz="950" dirty="0">
              <a:latin typeface="Times New Roman"/>
              <a:cs typeface="Times New Roman"/>
            </a:endParaRPr>
          </a:p>
          <a:p>
            <a:pPr marL="12700" marR="8110">
              <a:lnSpc>
                <a:spcPts val="1060"/>
              </a:lnSpc>
            </a:pPr>
            <a:r>
              <a:rPr sz="950" spc="65" dirty="0" smtClean="0">
                <a:latin typeface="Times New Roman"/>
                <a:cs typeface="Times New Roman"/>
              </a:rPr>
              <a:t>pirkimų įstatymo 46 straipsnio 1 dalyje.</a:t>
            </a:r>
            <a:endParaRPr sz="950" dirty="0">
              <a:latin typeface="Times New Roman"/>
              <a:cs typeface="Times New Roman"/>
            </a:endParaRPr>
          </a:p>
          <a:p>
            <a:pPr marL="12700" marR="8110">
              <a:lnSpc>
                <a:spcPct val="95825"/>
              </a:lnSpc>
              <a:spcBef>
                <a:spcPts val="397"/>
              </a:spcBef>
            </a:pPr>
            <a:r>
              <a:rPr sz="950" spc="48" dirty="0" smtClean="0">
                <a:latin typeface="Times New Roman"/>
                <a:cs typeface="Times New Roman"/>
              </a:rPr>
              <a:t>Irenai Pranskaitienei, gim.  </a:t>
            </a:r>
            <a:r>
              <a:rPr sz="950" spc="48" dirty="0" smtClean="0">
                <a:solidFill>
                  <a:schemeClr val="bg1"/>
                </a:solidFill>
                <a:latin typeface="Times New Roman"/>
                <a:cs typeface="Times New Roman"/>
              </a:rPr>
              <a:t>1954  m. lapkričio 1 d., </a:t>
            </a:r>
            <a:r>
              <a:rPr sz="950" spc="48" dirty="0" smtClean="0">
                <a:latin typeface="Times New Roman"/>
                <a:cs typeface="Times New Roman"/>
              </a:rPr>
              <a:t>per</a:t>
            </a:r>
            <a:endParaRPr sz="95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2139" y="8919542"/>
            <a:ext cx="2541750" cy="688933"/>
          </a:xfrm>
          <a:prstGeom prst="rect">
            <a:avLst/>
          </a:prstGeom>
        </p:spPr>
        <p:txBody>
          <a:bodyPr wrap="square" lIns="0" tIns="8064" rIns="0" bIns="0" rtlCol="0">
            <a:noAutofit/>
          </a:bodyPr>
          <a:lstStyle/>
          <a:p>
            <a:pPr marL="181022" marR="12700" indent="-189132" algn="r">
              <a:lnSpc>
                <a:spcPts val="1070"/>
              </a:lnSpc>
            </a:pPr>
            <a:r>
              <a:rPr sz="950" spc="30" dirty="0" smtClean="0">
                <a:latin typeface="Times New Roman"/>
                <a:cs typeface="Times New Roman"/>
              </a:rPr>
              <a:t>duomenys apie tiekėjo vadovą, kitą valdymo ar priežiūros organo narį ar kitą (kitus) asmenį (asmenis), turintį (turinčius) teisę atstovauti tiekėjui ar jį kontroliuoti, jo vardu priimti sprendimą, sudaryti sandorį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61560" y="9793373"/>
            <a:ext cx="2600522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37" dirty="0" smtClean="0">
                <a:latin typeface="Times New Roman"/>
                <a:cs typeface="Times New Roman"/>
              </a:rPr>
              <a:t>duomenys apie tiekėjo buhalterį (buhalterius) ar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6451441" y="428"/>
            <a:ext cx="780384" cy="177762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dirty="0" smtClean="0">
                <a:latin typeface="Times New Roman"/>
                <a:cs typeface="Times New Roman"/>
              </a:rPr>
              <a:t>Lapas 2 iš 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43277" y="764629"/>
            <a:ext cx="2500612" cy="417835"/>
          </a:xfrm>
          <a:prstGeom prst="rect">
            <a:avLst/>
          </a:prstGeom>
        </p:spPr>
        <p:txBody>
          <a:bodyPr wrap="square" lIns="0" tIns="8064" rIns="0" bIns="0" rtlCol="0">
            <a:noAutofit/>
          </a:bodyPr>
          <a:lstStyle/>
          <a:p>
            <a:pPr marL="180311" marR="12700" indent="-188422" algn="r">
              <a:lnSpc>
                <a:spcPts val="1070"/>
              </a:lnSpc>
            </a:pPr>
            <a:r>
              <a:rPr sz="950" dirty="0" smtClean="0">
                <a:latin typeface="Times New Roman"/>
                <a:cs typeface="Times New Roman"/>
              </a:rPr>
              <a:t>k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108" dirty="0" smtClean="0">
                <a:latin typeface="Times New Roman"/>
                <a:cs typeface="Times New Roman"/>
              </a:rPr>
              <a:t>ą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(k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0" dirty="0" smtClean="0">
                <a:latin typeface="Times New Roman"/>
                <a:cs typeface="Times New Roman"/>
              </a:rPr>
              <a:t>)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50" dirty="0" smtClean="0">
                <a:latin typeface="Times New Roman"/>
                <a:cs typeface="Times New Roman"/>
              </a:rPr>
              <a:t>m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51" dirty="0" smtClean="0">
                <a:latin typeface="Times New Roman"/>
                <a:cs typeface="Times New Roman"/>
              </a:rPr>
              <a:t>n</a:t>
            </a:r>
            <a:r>
              <a:rPr sz="950" spc="-52" dirty="0" smtClean="0">
                <a:latin typeface="Times New Roman"/>
                <a:cs typeface="Times New Roman"/>
              </a:rPr>
              <a:t>į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(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50" dirty="0" smtClean="0">
                <a:latin typeface="Times New Roman"/>
                <a:cs typeface="Times New Roman"/>
              </a:rPr>
              <a:t>m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51" dirty="0" smtClean="0">
                <a:latin typeface="Times New Roman"/>
                <a:cs typeface="Times New Roman"/>
              </a:rPr>
              <a:t>n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0" dirty="0" smtClean="0">
                <a:latin typeface="Times New Roman"/>
                <a:cs typeface="Times New Roman"/>
              </a:rPr>
              <a:t>)</a:t>
            </a:r>
            <a:r>
              <a:rPr sz="950" spc="25" dirty="0" smtClean="0">
                <a:latin typeface="Times New Roman"/>
                <a:cs typeface="Times New Roman"/>
              </a:rPr>
              <a:t>,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0" dirty="0" smtClean="0">
                <a:latin typeface="Times New Roman"/>
                <a:cs typeface="Times New Roman"/>
              </a:rPr>
              <a:t>r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n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-52" dirty="0" smtClean="0">
                <a:latin typeface="Times New Roman"/>
                <a:cs typeface="Times New Roman"/>
              </a:rPr>
              <a:t>į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(t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0" dirty="0" smtClean="0">
                <a:latin typeface="Times New Roman"/>
                <a:cs typeface="Times New Roman"/>
              </a:rPr>
              <a:t>r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n</a:t>
            </a:r>
            <a:r>
              <a:rPr sz="950" spc="53" dirty="0" smtClean="0">
                <a:latin typeface="Times New Roman"/>
                <a:cs typeface="Times New Roman"/>
              </a:rPr>
              <a:t>č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0" dirty="0" smtClean="0">
                <a:latin typeface="Times New Roman"/>
                <a:cs typeface="Times New Roman"/>
              </a:rPr>
              <a:t>) t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108" dirty="0" smtClean="0">
                <a:latin typeface="Times New Roman"/>
                <a:cs typeface="Times New Roman"/>
              </a:rPr>
              <a:t>ę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0" dirty="0" smtClean="0">
                <a:latin typeface="Times New Roman"/>
                <a:cs typeface="Times New Roman"/>
              </a:rPr>
              <a:t>r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106" dirty="0" smtClean="0">
                <a:latin typeface="Times New Roman"/>
                <a:cs typeface="Times New Roman"/>
              </a:rPr>
              <a:t>š</a:t>
            </a:r>
            <a:r>
              <a:rPr sz="950" spc="0" dirty="0" smtClean="0">
                <a:latin typeface="Times New Roman"/>
                <a:cs typeface="Times New Roman"/>
              </a:rPr>
              <a:t>yt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-26" dirty="0" smtClean="0">
                <a:latin typeface="Times New Roman"/>
                <a:cs typeface="Times New Roman"/>
              </a:rPr>
              <a:t>i</a:t>
            </a:r>
            <a:r>
              <a:rPr sz="950" spc="-31" dirty="0" smtClean="0">
                <a:latin typeface="Times New Roman"/>
                <a:cs typeface="Times New Roman"/>
              </a:rPr>
              <a:t>r</a:t>
            </a:r>
            <a:r>
              <a:rPr sz="950" spc="34" dirty="0" smtClean="0">
                <a:latin typeface="Times New Roman"/>
                <a:cs typeface="Times New Roman"/>
              </a:rPr>
              <a:t> </a:t>
            </a:r>
            <a:r>
              <a:rPr sz="950" spc="51" dirty="0" smtClean="0">
                <a:latin typeface="Times New Roman"/>
                <a:cs typeface="Times New Roman"/>
              </a:rPr>
              <a:t>p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0" dirty="0" smtClean="0">
                <a:latin typeface="Times New Roman"/>
                <a:cs typeface="Times New Roman"/>
              </a:rPr>
              <a:t>r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106" dirty="0" smtClean="0">
                <a:latin typeface="Times New Roman"/>
                <a:cs typeface="Times New Roman"/>
              </a:rPr>
              <a:t>š</a:t>
            </a:r>
            <a:r>
              <a:rPr sz="950" spc="0" dirty="0" smtClean="0">
                <a:latin typeface="Times New Roman"/>
                <a:cs typeface="Times New Roman"/>
              </a:rPr>
              <a:t>yt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0" dirty="0" smtClean="0">
                <a:latin typeface="Times New Roman"/>
                <a:cs typeface="Times New Roman"/>
              </a:rPr>
              <a:t>k</a:t>
            </a:r>
            <a:r>
              <a:rPr sz="950" spc="108" dirty="0" smtClean="0">
                <a:latin typeface="Times New Roman"/>
                <a:cs typeface="Times New Roman"/>
              </a:rPr>
              <a:t>ė</a:t>
            </a:r>
            <a:r>
              <a:rPr sz="950" spc="-52" dirty="0" smtClean="0">
                <a:latin typeface="Times New Roman"/>
                <a:cs typeface="Times New Roman"/>
              </a:rPr>
              <a:t>j</a:t>
            </a:r>
            <a:r>
              <a:rPr sz="950" spc="51" dirty="0" smtClean="0">
                <a:latin typeface="Times New Roman"/>
                <a:cs typeface="Times New Roman"/>
              </a:rPr>
              <a:t>o</a:t>
            </a:r>
            <a:r>
              <a:rPr sz="950" spc="29" dirty="0" smtClean="0">
                <a:latin typeface="Times New Roman"/>
                <a:cs typeface="Times New Roman"/>
              </a:rPr>
              <a:t> 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51" dirty="0" smtClean="0">
                <a:latin typeface="Times New Roman"/>
                <a:cs typeface="Times New Roman"/>
              </a:rPr>
              <a:t>p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0" dirty="0" smtClean="0">
                <a:latin typeface="Times New Roman"/>
                <a:cs typeface="Times New Roman"/>
              </a:rPr>
              <a:t>k</a:t>
            </a:r>
            <a:r>
              <a:rPr sz="950" spc="108" dirty="0" smtClean="0">
                <a:latin typeface="Times New Roman"/>
                <a:cs typeface="Times New Roman"/>
              </a:rPr>
              <a:t>a</a:t>
            </a:r>
            <a:r>
              <a:rPr sz="950" spc="-52" dirty="0" smtClean="0">
                <a:latin typeface="Times New Roman"/>
                <a:cs typeface="Times New Roman"/>
              </a:rPr>
              <a:t>i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51" dirty="0" smtClean="0">
                <a:latin typeface="Times New Roman"/>
                <a:cs typeface="Times New Roman"/>
              </a:rPr>
              <a:t>o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r>
              <a:rPr sz="950" spc="67" dirty="0" smtClean="0">
                <a:latin typeface="Times New Roman"/>
                <a:cs typeface="Times New Roman"/>
              </a:rPr>
              <a:t> </a:t>
            </a:r>
            <a:r>
              <a:rPr sz="950" spc="51" dirty="0" smtClean="0">
                <a:latin typeface="Times New Roman"/>
                <a:cs typeface="Times New Roman"/>
              </a:rPr>
              <a:t>do</a:t>
            </a:r>
            <a:r>
              <a:rPr sz="950" spc="0" dirty="0" smtClean="0">
                <a:latin typeface="Times New Roman"/>
                <a:cs typeface="Times New Roman"/>
              </a:rPr>
              <a:t>k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50" dirty="0" smtClean="0">
                <a:latin typeface="Times New Roman"/>
                <a:cs typeface="Times New Roman"/>
              </a:rPr>
              <a:t>m</a:t>
            </a:r>
            <a:r>
              <a:rPr sz="950" spc="108" dirty="0" smtClean="0">
                <a:latin typeface="Times New Roman"/>
                <a:cs typeface="Times New Roman"/>
              </a:rPr>
              <a:t>e</a:t>
            </a:r>
            <a:r>
              <a:rPr sz="950" spc="51" dirty="0" smtClean="0">
                <a:latin typeface="Times New Roman"/>
                <a:cs typeface="Times New Roman"/>
              </a:rPr>
              <a:t>n</a:t>
            </a:r>
            <a:r>
              <a:rPr sz="950" spc="0" dirty="0" smtClean="0">
                <a:latin typeface="Times New Roman"/>
                <a:cs typeface="Times New Roman"/>
              </a:rPr>
              <a:t>t</a:t>
            </a:r>
            <a:r>
              <a:rPr sz="950" spc="51" dirty="0" smtClean="0">
                <a:latin typeface="Times New Roman"/>
                <a:cs typeface="Times New Roman"/>
              </a:rPr>
              <a:t>u</a:t>
            </a:r>
            <a:r>
              <a:rPr sz="950" spc="106" dirty="0" smtClean="0">
                <a:latin typeface="Times New Roman"/>
                <a:cs typeface="Times New Roman"/>
              </a:rPr>
              <a:t>s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17798" y="764629"/>
            <a:ext cx="3243356" cy="859080"/>
          </a:xfrm>
          <a:prstGeom prst="rect">
            <a:avLst/>
          </a:prstGeom>
        </p:spPr>
        <p:txBody>
          <a:bodyPr wrap="square" lIns="0" tIns="8064" rIns="0" bIns="0" rtlCol="0">
            <a:noAutofit/>
          </a:bodyPr>
          <a:lstStyle/>
          <a:p>
            <a:pPr marL="12700">
              <a:lnSpc>
                <a:spcPts val="1070"/>
              </a:lnSpc>
            </a:pPr>
            <a:r>
              <a:rPr sz="950" spc="77" dirty="0" smtClean="0">
                <a:latin typeface="Times New Roman"/>
                <a:cs typeface="Times New Roman"/>
              </a:rPr>
              <a:t>pastaruosius 5 metus nėra priimtas ir įsiteisėjęs apkaltinamasis teismo nuosprendis ir ji neturi neišnykusio ar nepanaikinto teistumo už nusikalstamas veikas, nurodytas Lietuvos Respublikos viešųjų</a:t>
            </a:r>
            <a:endParaRPr sz="950">
              <a:latin typeface="Times New Roman"/>
              <a:cs typeface="Times New Roman"/>
            </a:endParaRPr>
          </a:p>
          <a:p>
            <a:pPr marL="12700" marR="8110">
              <a:lnSpc>
                <a:spcPts val="1060"/>
              </a:lnSpc>
            </a:pPr>
            <a:r>
              <a:rPr sz="950" spc="65" dirty="0" smtClean="0">
                <a:latin typeface="Times New Roman"/>
                <a:cs typeface="Times New Roman"/>
              </a:rPr>
              <a:t>pirkimų įstatymo 46 straipsnio 1 dalyje.</a:t>
            </a:r>
            <a:endParaRPr sz="950">
              <a:latin typeface="Times New Roman"/>
              <a:cs typeface="Times New Roman"/>
            </a:endParaRPr>
          </a:p>
          <a:p>
            <a:pPr marL="12700" marR="8110">
              <a:lnSpc>
                <a:spcPct val="95825"/>
              </a:lnSpc>
              <a:spcBef>
                <a:spcPts val="192"/>
              </a:spcBef>
            </a:pPr>
            <a:r>
              <a:rPr sz="950" spc="41" dirty="0" smtClean="0">
                <a:latin typeface="Times New Roman"/>
                <a:cs typeface="Times New Roman"/>
              </a:rPr>
              <a:t>2020-08-25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94069" y="1476979"/>
            <a:ext cx="1568003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44" dirty="0" smtClean="0">
                <a:latin typeface="Times New Roman"/>
                <a:cs typeface="Times New Roman"/>
              </a:rPr>
              <a:t>Duomenų suformavimo data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2234" y="1806587"/>
            <a:ext cx="2819571" cy="613922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 marR="8110">
              <a:lnSpc>
                <a:spcPts val="1075"/>
              </a:lnSpc>
            </a:pPr>
            <a:r>
              <a:rPr sz="950" spc="54" dirty="0" smtClean="0">
                <a:latin typeface="Times New Roman"/>
                <a:cs typeface="Times New Roman"/>
              </a:rPr>
              <a:t>Pažymą išspausdino:</a:t>
            </a: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ts val="1070"/>
              </a:lnSpc>
              <a:spcBef>
                <a:spcPts val="479"/>
              </a:spcBef>
            </a:pPr>
            <a:r>
              <a:rPr sz="950" spc="43" dirty="0" smtClean="0">
                <a:latin typeface="Times New Roman"/>
                <a:cs typeface="Times New Roman"/>
              </a:rPr>
              <a:t>Juridinių asmenų registro departamento JAR Kauno skyriaus Kauno 1 juridinių asmenų registro grupės Registratorė ekspertė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95616" y="2138233"/>
            <a:ext cx="1351230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7" dirty="0" smtClean="0">
                <a:latin typeface="Times New Roman"/>
                <a:cs typeface="Times New Roman"/>
              </a:rPr>
              <a:t>ŽYDRŪNĖ ULECKIENĖ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141929" y="2443918"/>
            <a:ext cx="306462" cy="146731"/>
          </a:xfrm>
          <a:prstGeom prst="rect">
            <a:avLst/>
          </a:prstGeom>
        </p:spPr>
        <p:txBody>
          <a:bodyPr wrap="square" lIns="0" tIns="6826" rIns="0" bIns="0" rtlCol="0">
            <a:noAutofit/>
          </a:bodyPr>
          <a:lstStyle/>
          <a:p>
            <a:pPr marL="12700">
              <a:lnSpc>
                <a:spcPts val="1075"/>
              </a:lnSpc>
            </a:pPr>
            <a:r>
              <a:rPr sz="950" spc="0" dirty="0" smtClean="0">
                <a:latin typeface="Times New Roman"/>
                <a:cs typeface="Times New Roman"/>
              </a:rPr>
              <a:t>A. V.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467</Words>
  <Application>Microsoft Office PowerPoint</Application>
  <PresentationFormat>Pasirinktinai</PresentationFormat>
  <Paragraphs>63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Alma Kalninytė</dc:creator>
  <cp:lastModifiedBy>Alma Kalninytė</cp:lastModifiedBy>
  <cp:revision>2</cp:revision>
  <dcterms:modified xsi:type="dcterms:W3CDTF">2020-10-22T08:11:28Z</dcterms:modified>
</cp:coreProperties>
</file>