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8" r:id="rId5"/>
    <p:sldId id="257" r:id="rId6"/>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8D29"/>
    <a:srgbClr val="6B1E74"/>
    <a:srgbClr val="0033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6177" autoAdjust="0"/>
  </p:normalViewPr>
  <p:slideViewPr>
    <p:cSldViewPr>
      <p:cViewPr varScale="1">
        <p:scale>
          <a:sx n="56" d="100"/>
          <a:sy n="56" d="100"/>
        </p:scale>
        <p:origin x="1908" y="64"/>
      </p:cViewPr>
      <p:guideLst>
        <p:guide orient="horz" pos="2880"/>
        <p:guide pos="216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3" descr="ColorBand_300&amp;5493.jpg                                         00071B4D&#10;Betty's G5                     BB703780:"/>
          <p:cNvPicPr>
            <a:picLocks noChangeAspect="1" noChangeArrowheads="1"/>
          </p:cNvPicPr>
          <p:nvPr/>
        </p:nvPicPr>
        <p:blipFill>
          <a:blip r:embed="rId2" cstate="print"/>
          <a:srcRect/>
          <a:stretch>
            <a:fillRect/>
          </a:stretch>
        </p:blipFill>
        <p:spPr bwMode="auto">
          <a:xfrm>
            <a:off x="0" y="0"/>
            <a:ext cx="6859191" cy="2616200"/>
          </a:xfrm>
          <a:prstGeom prst="rect">
            <a:avLst/>
          </a:prstGeom>
          <a:solidFill>
            <a:srgbClr val="0038BB"/>
          </a:solidFill>
          <a:ln w="9525">
            <a:noFill/>
            <a:miter lim="800000"/>
            <a:headEnd/>
            <a:tailEnd/>
          </a:ln>
        </p:spPr>
      </p:pic>
      <p:sp>
        <p:nvSpPr>
          <p:cNvPr id="3074" name="Rectangle 2"/>
          <p:cNvSpPr>
            <a:spLocks noGrp="1" noChangeArrowheads="1"/>
          </p:cNvSpPr>
          <p:nvPr>
            <p:ph type="ctrTitle"/>
          </p:nvPr>
        </p:nvSpPr>
        <p:spPr>
          <a:xfrm>
            <a:off x="239317" y="1325034"/>
            <a:ext cx="6249590" cy="980017"/>
          </a:xfrm>
          <a:noFill/>
        </p:spPr>
        <p:txBody>
          <a:bodyPr/>
          <a:lstStyle>
            <a:lvl1pPr>
              <a:defRPr/>
            </a:lvl1pPr>
          </a:lstStyle>
          <a:p>
            <a:r>
              <a:rPr lang="en-US" smtClean="0"/>
              <a:t>Click to edit Master title style</a:t>
            </a:r>
            <a:endParaRPr lang="en-US"/>
          </a:p>
        </p:txBody>
      </p:sp>
      <p:sp>
        <p:nvSpPr>
          <p:cNvPr id="3075" name="Rectangle 3"/>
          <p:cNvSpPr>
            <a:spLocks noGrp="1" noChangeArrowheads="1"/>
          </p:cNvSpPr>
          <p:nvPr>
            <p:ph type="subTitle" idx="1"/>
          </p:nvPr>
        </p:nvSpPr>
        <p:spPr>
          <a:xfrm>
            <a:off x="240507" y="2021417"/>
            <a:ext cx="4764881" cy="592667"/>
          </a:xfrm>
        </p:spPr>
        <p:txBody>
          <a:bodyPr/>
          <a:lstStyle>
            <a:lvl1pPr marL="0" indent="0">
              <a:buFontTx/>
              <a:buNone/>
              <a:defRPr sz="1800">
                <a:solidFill>
                  <a:schemeClr val="bg1"/>
                </a:solidFill>
              </a:defRPr>
            </a:lvl1pPr>
          </a:lstStyle>
          <a:p>
            <a:r>
              <a:rPr lang="en-US" smtClean="0"/>
              <a:t>Click to edit Master subtitle style</a:t>
            </a:r>
            <a:endParaRPr lang="en-US"/>
          </a:p>
        </p:txBody>
      </p:sp>
      <p:sp>
        <p:nvSpPr>
          <p:cNvPr id="5" name="Rectangle 5"/>
          <p:cNvSpPr>
            <a:spLocks noGrp="1" noChangeArrowheads="1"/>
          </p:cNvSpPr>
          <p:nvPr>
            <p:ph type="ftr" sz="quarter" idx="10"/>
          </p:nvPr>
        </p:nvSpPr>
        <p:spPr>
          <a:xfrm>
            <a:off x="353616" y="8674101"/>
            <a:ext cx="3075384" cy="469900"/>
          </a:xfrm>
          <a:prstGeom prst="rect">
            <a:avLst/>
          </a:prstGeom>
        </p:spPr>
        <p:txBody>
          <a:bodyPr/>
          <a:lstStyle>
            <a:lvl1pPr>
              <a:defRPr/>
            </a:lvl1pPr>
          </a:lstStyle>
          <a:p>
            <a:pPr>
              <a:defRPr/>
            </a:pPr>
            <a:r>
              <a:rPr lang="en-US">
                <a:solidFill>
                  <a:srgbClr val="808080"/>
                </a:solidFill>
              </a:rPr>
              <a:t>© Cordis Corporation 2004    155-2867-1</a:t>
            </a:r>
          </a:p>
        </p:txBody>
      </p:sp>
      <p:sp>
        <p:nvSpPr>
          <p:cNvPr id="6" name="Rectangle 6"/>
          <p:cNvSpPr>
            <a:spLocks noGrp="1" noChangeArrowheads="1"/>
          </p:cNvSpPr>
          <p:nvPr>
            <p:ph type="sldNum" sz="quarter" idx="11"/>
          </p:nvPr>
        </p:nvSpPr>
        <p:spPr>
          <a:xfrm>
            <a:off x="4907756" y="8671984"/>
            <a:ext cx="1591866" cy="472016"/>
          </a:xfrm>
        </p:spPr>
        <p:txBody>
          <a:bodyPr/>
          <a:lstStyle>
            <a:lvl1pPr>
              <a:defRPr/>
            </a:lvl1pPr>
          </a:lstStyle>
          <a:p>
            <a:pPr>
              <a:defRPr/>
            </a:pPr>
            <a:fld id="{719E1186-27E4-4222-9C40-BE4AE6AC81A7}" type="slidenum">
              <a:rPr lang="en-US">
                <a:solidFill>
                  <a:srgbClr val="808080"/>
                </a:solidFill>
              </a:rPr>
              <a:pPr>
                <a:defRPr/>
              </a:pPr>
              <a:t>‹#›</a:t>
            </a:fld>
            <a:endParaRPr lang="en-US">
              <a:solidFill>
                <a:srgbClr val="808080"/>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xfrm>
            <a:off x="353616" y="8671984"/>
            <a:ext cx="3075384" cy="472016"/>
          </a:xfrm>
          <a:prstGeom prst="rect">
            <a:avLst/>
          </a:prstGeom>
          <a:ln/>
        </p:spPr>
        <p:txBody>
          <a:bodyPr/>
          <a:lstStyle>
            <a:lvl1pPr>
              <a:defRPr/>
            </a:lvl1pPr>
          </a:lstStyle>
          <a:p>
            <a:pPr>
              <a:defRPr/>
            </a:pPr>
            <a:r>
              <a:rPr lang="en-US">
                <a:solidFill>
                  <a:srgbClr val="808080"/>
                </a:solidFill>
              </a:rPr>
              <a:t>© Cordis Corporation 2004    155-2867-1</a:t>
            </a:r>
          </a:p>
        </p:txBody>
      </p:sp>
      <p:sp>
        <p:nvSpPr>
          <p:cNvPr id="5" name="Rectangle 6"/>
          <p:cNvSpPr>
            <a:spLocks noGrp="1" noChangeArrowheads="1"/>
          </p:cNvSpPr>
          <p:nvPr>
            <p:ph type="sldNum" sz="quarter" idx="11"/>
          </p:nvPr>
        </p:nvSpPr>
        <p:spPr>
          <a:ln/>
        </p:spPr>
        <p:txBody>
          <a:bodyPr/>
          <a:lstStyle>
            <a:lvl1pPr>
              <a:defRPr/>
            </a:lvl1pPr>
          </a:lstStyle>
          <a:p>
            <a:pPr>
              <a:defRPr/>
            </a:pPr>
            <a:fld id="{F4FC5D4B-7CB0-452A-A934-FF34D8A4728D}" type="slidenum">
              <a:rPr lang="en-US">
                <a:solidFill>
                  <a:srgbClr val="808080"/>
                </a:solidFill>
              </a:rPr>
              <a:pPr>
                <a:defRPr/>
              </a:pPr>
              <a:t>‹#›</a:t>
            </a:fld>
            <a:endParaRPr lang="en-US">
              <a:solidFill>
                <a:srgbClr val="808080"/>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64906" y="0"/>
            <a:ext cx="1534716" cy="8128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58379" y="0"/>
            <a:ext cx="4492228" cy="8128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xfrm>
            <a:off x="353616" y="8671984"/>
            <a:ext cx="3075384" cy="472016"/>
          </a:xfrm>
          <a:prstGeom prst="rect">
            <a:avLst/>
          </a:prstGeom>
          <a:ln/>
        </p:spPr>
        <p:txBody>
          <a:bodyPr/>
          <a:lstStyle>
            <a:lvl1pPr>
              <a:defRPr/>
            </a:lvl1pPr>
          </a:lstStyle>
          <a:p>
            <a:pPr>
              <a:defRPr/>
            </a:pPr>
            <a:r>
              <a:rPr lang="en-US">
                <a:solidFill>
                  <a:srgbClr val="808080"/>
                </a:solidFill>
              </a:rPr>
              <a:t>© Cordis Corporation 2004    155-2867-1</a:t>
            </a:r>
          </a:p>
        </p:txBody>
      </p:sp>
      <p:sp>
        <p:nvSpPr>
          <p:cNvPr id="5" name="Rectangle 6"/>
          <p:cNvSpPr>
            <a:spLocks noGrp="1" noChangeArrowheads="1"/>
          </p:cNvSpPr>
          <p:nvPr>
            <p:ph type="sldNum" sz="quarter" idx="11"/>
          </p:nvPr>
        </p:nvSpPr>
        <p:spPr>
          <a:ln/>
        </p:spPr>
        <p:txBody>
          <a:bodyPr/>
          <a:lstStyle>
            <a:lvl1pPr>
              <a:defRPr/>
            </a:lvl1pPr>
          </a:lstStyle>
          <a:p>
            <a:pPr>
              <a:defRPr/>
            </a:pPr>
            <a:fld id="{0D68D026-82BF-48B1-B868-DD379ACCC739}" type="slidenum">
              <a:rPr lang="en-US">
                <a:solidFill>
                  <a:srgbClr val="808080"/>
                </a:solidFill>
              </a:rPr>
              <a:pPr>
                <a:defRPr/>
              </a:pPr>
              <a:t>‹#›</a:t>
            </a:fld>
            <a:endParaRPr lang="en-US">
              <a:solidFill>
                <a:srgbClr val="80808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xfrm>
            <a:off x="353616" y="8671984"/>
            <a:ext cx="3075384" cy="472016"/>
          </a:xfrm>
          <a:prstGeom prst="rect">
            <a:avLst/>
          </a:prstGeom>
          <a:ln/>
        </p:spPr>
        <p:txBody>
          <a:bodyPr/>
          <a:lstStyle>
            <a:lvl1pPr>
              <a:defRPr/>
            </a:lvl1pPr>
          </a:lstStyle>
          <a:p>
            <a:pPr>
              <a:defRPr/>
            </a:pPr>
            <a:r>
              <a:rPr lang="en-US">
                <a:solidFill>
                  <a:srgbClr val="808080"/>
                </a:solidFill>
              </a:rPr>
              <a:t>© Cordis Corporation 2004    155-2867-1</a:t>
            </a:r>
          </a:p>
        </p:txBody>
      </p:sp>
      <p:sp>
        <p:nvSpPr>
          <p:cNvPr id="5" name="Rectangle 6"/>
          <p:cNvSpPr>
            <a:spLocks noGrp="1" noChangeArrowheads="1"/>
          </p:cNvSpPr>
          <p:nvPr>
            <p:ph type="sldNum" sz="quarter" idx="11"/>
          </p:nvPr>
        </p:nvSpPr>
        <p:spPr>
          <a:ln/>
        </p:spPr>
        <p:txBody>
          <a:bodyPr/>
          <a:lstStyle>
            <a:lvl1pPr>
              <a:defRPr/>
            </a:lvl1pPr>
          </a:lstStyle>
          <a:p>
            <a:pPr>
              <a:defRPr/>
            </a:pPr>
            <a:fld id="{B11DF311-11A9-48CF-8B21-BD0ED30704FF}" type="slidenum">
              <a:rPr lang="en-US">
                <a:solidFill>
                  <a:srgbClr val="808080"/>
                </a:solidFill>
              </a:rPr>
              <a:pPr>
                <a:defRPr/>
              </a:pPr>
              <a:t>‹#›</a:t>
            </a:fld>
            <a:endParaRPr lang="en-US">
              <a:solidFill>
                <a:srgbClr val="80808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xfrm>
            <a:off x="353616" y="8671984"/>
            <a:ext cx="3075384" cy="472016"/>
          </a:xfrm>
          <a:prstGeom prst="rect">
            <a:avLst/>
          </a:prstGeom>
          <a:ln/>
        </p:spPr>
        <p:txBody>
          <a:bodyPr/>
          <a:lstStyle>
            <a:lvl1pPr>
              <a:defRPr/>
            </a:lvl1pPr>
          </a:lstStyle>
          <a:p>
            <a:pPr>
              <a:defRPr/>
            </a:pPr>
            <a:r>
              <a:rPr lang="en-US">
                <a:solidFill>
                  <a:srgbClr val="808080"/>
                </a:solidFill>
              </a:rPr>
              <a:t>© Cordis Corporation 2004    155-2867-1</a:t>
            </a:r>
          </a:p>
        </p:txBody>
      </p:sp>
      <p:sp>
        <p:nvSpPr>
          <p:cNvPr id="5" name="Rectangle 6"/>
          <p:cNvSpPr>
            <a:spLocks noGrp="1" noChangeArrowheads="1"/>
          </p:cNvSpPr>
          <p:nvPr>
            <p:ph type="sldNum" sz="quarter" idx="11"/>
          </p:nvPr>
        </p:nvSpPr>
        <p:spPr>
          <a:ln/>
        </p:spPr>
        <p:txBody>
          <a:bodyPr/>
          <a:lstStyle>
            <a:lvl1pPr>
              <a:defRPr/>
            </a:lvl1pPr>
          </a:lstStyle>
          <a:p>
            <a:pPr>
              <a:defRPr/>
            </a:pPr>
            <a:fld id="{88D96D97-5FBB-45B8-B96E-D1DE956F31D5}" type="slidenum">
              <a:rPr lang="en-US">
                <a:solidFill>
                  <a:srgbClr val="808080"/>
                </a:solidFill>
              </a:rPr>
              <a:pPr>
                <a:defRPr/>
              </a:pPr>
              <a:t>‹#›</a:t>
            </a:fld>
            <a:endParaRPr lang="en-US">
              <a:solidFill>
                <a:srgbClr val="808080"/>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58378" y="1693333"/>
            <a:ext cx="3013472" cy="643466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1" y="1693333"/>
            <a:ext cx="3013472" cy="643466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xfrm>
            <a:off x="353616" y="8671984"/>
            <a:ext cx="3075384" cy="472016"/>
          </a:xfrm>
          <a:prstGeom prst="rect">
            <a:avLst/>
          </a:prstGeom>
          <a:ln/>
        </p:spPr>
        <p:txBody>
          <a:bodyPr/>
          <a:lstStyle>
            <a:lvl1pPr>
              <a:defRPr/>
            </a:lvl1pPr>
          </a:lstStyle>
          <a:p>
            <a:pPr>
              <a:defRPr/>
            </a:pPr>
            <a:r>
              <a:rPr lang="en-US">
                <a:solidFill>
                  <a:srgbClr val="808080"/>
                </a:solidFill>
              </a:rPr>
              <a:t>© Cordis Corporation 2004    155-2867-1</a:t>
            </a:r>
          </a:p>
        </p:txBody>
      </p:sp>
      <p:sp>
        <p:nvSpPr>
          <p:cNvPr id="6" name="Rectangle 6"/>
          <p:cNvSpPr>
            <a:spLocks noGrp="1" noChangeArrowheads="1"/>
          </p:cNvSpPr>
          <p:nvPr>
            <p:ph type="sldNum" sz="quarter" idx="11"/>
          </p:nvPr>
        </p:nvSpPr>
        <p:spPr>
          <a:ln/>
        </p:spPr>
        <p:txBody>
          <a:bodyPr/>
          <a:lstStyle>
            <a:lvl1pPr>
              <a:defRPr/>
            </a:lvl1pPr>
          </a:lstStyle>
          <a:p>
            <a:pPr>
              <a:defRPr/>
            </a:pPr>
            <a:fld id="{5427F922-2FE8-453C-B2C7-9EA77006E5C6}" type="slidenum">
              <a:rPr lang="en-US">
                <a:solidFill>
                  <a:srgbClr val="808080"/>
                </a:solidFill>
              </a:rPr>
              <a:pPr>
                <a:defRPr/>
              </a:pPr>
              <a:t>‹#›</a:t>
            </a:fld>
            <a:endParaRPr lang="en-US">
              <a:solidFill>
                <a:srgbClr val="808080"/>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xfrm>
            <a:off x="353616" y="8671984"/>
            <a:ext cx="3075384" cy="472016"/>
          </a:xfrm>
          <a:prstGeom prst="rect">
            <a:avLst/>
          </a:prstGeom>
          <a:ln/>
        </p:spPr>
        <p:txBody>
          <a:bodyPr/>
          <a:lstStyle>
            <a:lvl1pPr>
              <a:defRPr/>
            </a:lvl1pPr>
          </a:lstStyle>
          <a:p>
            <a:pPr>
              <a:defRPr/>
            </a:pPr>
            <a:r>
              <a:rPr lang="en-US">
                <a:solidFill>
                  <a:srgbClr val="808080"/>
                </a:solidFill>
              </a:rPr>
              <a:t>© Cordis Corporation 2004    155-2867-1</a:t>
            </a:r>
          </a:p>
        </p:txBody>
      </p:sp>
      <p:sp>
        <p:nvSpPr>
          <p:cNvPr id="8" name="Rectangle 6"/>
          <p:cNvSpPr>
            <a:spLocks noGrp="1" noChangeArrowheads="1"/>
          </p:cNvSpPr>
          <p:nvPr>
            <p:ph type="sldNum" sz="quarter" idx="11"/>
          </p:nvPr>
        </p:nvSpPr>
        <p:spPr>
          <a:ln/>
        </p:spPr>
        <p:txBody>
          <a:bodyPr/>
          <a:lstStyle>
            <a:lvl1pPr>
              <a:defRPr/>
            </a:lvl1pPr>
          </a:lstStyle>
          <a:p>
            <a:pPr>
              <a:defRPr/>
            </a:pPr>
            <a:fld id="{57EFFF13-D775-474F-8A4D-9C73FB946948}" type="slidenum">
              <a:rPr lang="en-US">
                <a:solidFill>
                  <a:srgbClr val="808080"/>
                </a:solidFill>
              </a:rPr>
              <a:pPr>
                <a:defRPr/>
              </a:pPr>
              <a:t>‹#›</a:t>
            </a:fld>
            <a:endParaRPr lang="en-US">
              <a:solidFill>
                <a:srgbClr val="808080"/>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xfrm>
            <a:off x="353616" y="8671984"/>
            <a:ext cx="3075384" cy="472016"/>
          </a:xfrm>
          <a:prstGeom prst="rect">
            <a:avLst/>
          </a:prstGeom>
          <a:ln/>
        </p:spPr>
        <p:txBody>
          <a:bodyPr/>
          <a:lstStyle>
            <a:lvl1pPr>
              <a:defRPr/>
            </a:lvl1pPr>
          </a:lstStyle>
          <a:p>
            <a:pPr>
              <a:defRPr/>
            </a:pPr>
            <a:r>
              <a:rPr lang="en-US">
                <a:solidFill>
                  <a:srgbClr val="808080"/>
                </a:solidFill>
              </a:rPr>
              <a:t>© Cordis Corporation 2004    155-2867-1</a:t>
            </a:r>
          </a:p>
        </p:txBody>
      </p:sp>
      <p:sp>
        <p:nvSpPr>
          <p:cNvPr id="4" name="Rectangle 6"/>
          <p:cNvSpPr>
            <a:spLocks noGrp="1" noChangeArrowheads="1"/>
          </p:cNvSpPr>
          <p:nvPr>
            <p:ph type="sldNum" sz="quarter" idx="11"/>
          </p:nvPr>
        </p:nvSpPr>
        <p:spPr>
          <a:ln/>
        </p:spPr>
        <p:txBody>
          <a:bodyPr/>
          <a:lstStyle>
            <a:lvl1pPr>
              <a:defRPr/>
            </a:lvl1pPr>
          </a:lstStyle>
          <a:p>
            <a:pPr>
              <a:defRPr/>
            </a:pPr>
            <a:fld id="{EC4806C7-6F88-4ADC-8C81-57B9BAF90576}" type="slidenum">
              <a:rPr lang="en-US">
                <a:solidFill>
                  <a:srgbClr val="808080"/>
                </a:solidFill>
              </a:rPr>
              <a:pPr>
                <a:defRPr/>
              </a:pPr>
              <a:t>‹#›</a:t>
            </a:fld>
            <a:endParaRPr lang="en-US">
              <a:solidFill>
                <a:srgbClr val="808080"/>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xfrm>
            <a:off x="353616" y="8671984"/>
            <a:ext cx="3075384" cy="472016"/>
          </a:xfrm>
          <a:prstGeom prst="rect">
            <a:avLst/>
          </a:prstGeom>
          <a:ln/>
        </p:spPr>
        <p:txBody>
          <a:bodyPr/>
          <a:lstStyle>
            <a:lvl1pPr>
              <a:defRPr/>
            </a:lvl1pPr>
          </a:lstStyle>
          <a:p>
            <a:pPr>
              <a:defRPr/>
            </a:pPr>
            <a:r>
              <a:rPr lang="en-US">
                <a:solidFill>
                  <a:srgbClr val="808080"/>
                </a:solidFill>
              </a:rPr>
              <a:t>© Cordis Corporation 2004    155-2867-1</a:t>
            </a:r>
          </a:p>
        </p:txBody>
      </p:sp>
      <p:sp>
        <p:nvSpPr>
          <p:cNvPr id="3" name="Rectangle 6"/>
          <p:cNvSpPr>
            <a:spLocks noGrp="1" noChangeArrowheads="1"/>
          </p:cNvSpPr>
          <p:nvPr>
            <p:ph type="sldNum" sz="quarter" idx="11"/>
          </p:nvPr>
        </p:nvSpPr>
        <p:spPr>
          <a:ln/>
        </p:spPr>
        <p:txBody>
          <a:bodyPr/>
          <a:lstStyle>
            <a:lvl1pPr>
              <a:defRPr/>
            </a:lvl1pPr>
          </a:lstStyle>
          <a:p>
            <a:pPr>
              <a:defRPr/>
            </a:pPr>
            <a:fld id="{6201724C-C9AD-4106-9AC5-3625479D60F1}" type="slidenum">
              <a:rPr lang="en-US">
                <a:solidFill>
                  <a:srgbClr val="808080"/>
                </a:solidFill>
              </a:rPr>
              <a:pPr>
                <a:defRPr/>
              </a:pPr>
              <a:t>‹#›</a:t>
            </a:fld>
            <a:endParaRPr lang="en-US">
              <a:solidFill>
                <a:srgbClr val="808080"/>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xfrm>
            <a:off x="353616" y="8671984"/>
            <a:ext cx="3075384" cy="472016"/>
          </a:xfrm>
          <a:prstGeom prst="rect">
            <a:avLst/>
          </a:prstGeom>
          <a:ln/>
        </p:spPr>
        <p:txBody>
          <a:bodyPr/>
          <a:lstStyle>
            <a:lvl1pPr>
              <a:defRPr/>
            </a:lvl1pPr>
          </a:lstStyle>
          <a:p>
            <a:pPr>
              <a:defRPr/>
            </a:pPr>
            <a:r>
              <a:rPr lang="en-US">
                <a:solidFill>
                  <a:srgbClr val="808080"/>
                </a:solidFill>
              </a:rPr>
              <a:t>© Cordis Corporation 2004    155-2867-1</a:t>
            </a:r>
          </a:p>
        </p:txBody>
      </p:sp>
      <p:sp>
        <p:nvSpPr>
          <p:cNvPr id="6" name="Rectangle 6"/>
          <p:cNvSpPr>
            <a:spLocks noGrp="1" noChangeArrowheads="1"/>
          </p:cNvSpPr>
          <p:nvPr>
            <p:ph type="sldNum" sz="quarter" idx="11"/>
          </p:nvPr>
        </p:nvSpPr>
        <p:spPr>
          <a:ln/>
        </p:spPr>
        <p:txBody>
          <a:bodyPr/>
          <a:lstStyle>
            <a:lvl1pPr>
              <a:defRPr/>
            </a:lvl1pPr>
          </a:lstStyle>
          <a:p>
            <a:pPr>
              <a:defRPr/>
            </a:pPr>
            <a:fld id="{BF67EC89-DC54-4397-A1FC-CE4C1F8BFE2D}" type="slidenum">
              <a:rPr lang="en-US">
                <a:solidFill>
                  <a:srgbClr val="808080"/>
                </a:solidFill>
              </a:rPr>
              <a:pPr>
                <a:defRPr/>
              </a:pPr>
              <a:t>‹#›</a:t>
            </a:fld>
            <a:endParaRPr lang="en-US">
              <a:solidFill>
                <a:srgbClr val="808080"/>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xfrm>
            <a:off x="353616" y="8671984"/>
            <a:ext cx="3075384" cy="472016"/>
          </a:xfrm>
          <a:prstGeom prst="rect">
            <a:avLst/>
          </a:prstGeom>
          <a:ln/>
        </p:spPr>
        <p:txBody>
          <a:bodyPr/>
          <a:lstStyle>
            <a:lvl1pPr>
              <a:defRPr/>
            </a:lvl1pPr>
          </a:lstStyle>
          <a:p>
            <a:pPr>
              <a:defRPr/>
            </a:pPr>
            <a:r>
              <a:rPr lang="en-US">
                <a:solidFill>
                  <a:srgbClr val="808080"/>
                </a:solidFill>
              </a:rPr>
              <a:t>© Cordis Corporation 2004    155-2867-1</a:t>
            </a:r>
          </a:p>
        </p:txBody>
      </p:sp>
      <p:sp>
        <p:nvSpPr>
          <p:cNvPr id="6" name="Rectangle 6"/>
          <p:cNvSpPr>
            <a:spLocks noGrp="1" noChangeArrowheads="1"/>
          </p:cNvSpPr>
          <p:nvPr>
            <p:ph type="sldNum" sz="quarter" idx="11"/>
          </p:nvPr>
        </p:nvSpPr>
        <p:spPr>
          <a:ln/>
        </p:spPr>
        <p:txBody>
          <a:bodyPr/>
          <a:lstStyle>
            <a:lvl1pPr>
              <a:defRPr/>
            </a:lvl1pPr>
          </a:lstStyle>
          <a:p>
            <a:pPr>
              <a:defRPr/>
            </a:pPr>
            <a:fld id="{24B21F15-CE94-44EF-9208-2082E6671954}" type="slidenum">
              <a:rPr lang="en-US">
                <a:solidFill>
                  <a:srgbClr val="808080"/>
                </a:solidFill>
              </a:rPr>
              <a:pPr>
                <a:defRPr/>
              </a:pPr>
              <a:t>‹#›</a:t>
            </a:fld>
            <a:endParaRPr lang="en-US">
              <a:solidFill>
                <a:srgbClr val="808080"/>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358379" y="1693333"/>
            <a:ext cx="6141244" cy="64346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Rectangle 6"/>
          <p:cNvSpPr>
            <a:spLocks noGrp="1" noChangeArrowheads="1"/>
          </p:cNvSpPr>
          <p:nvPr>
            <p:ph type="sldNum" sz="quarter" idx="4"/>
          </p:nvPr>
        </p:nvSpPr>
        <p:spPr bwMode="auto">
          <a:xfrm>
            <a:off x="4922044" y="8671984"/>
            <a:ext cx="1577579" cy="47201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700">
                <a:solidFill>
                  <a:schemeClr val="bg2"/>
                </a:solidFill>
                <a:latin typeface="+mn-lt"/>
              </a:defRPr>
            </a:lvl1pPr>
          </a:lstStyle>
          <a:p>
            <a:pPr eaLnBrk="0" fontAlgn="base" hangingPunct="0">
              <a:spcBef>
                <a:spcPct val="0"/>
              </a:spcBef>
              <a:spcAft>
                <a:spcPct val="0"/>
              </a:spcAft>
              <a:defRPr/>
            </a:pPr>
            <a:fld id="{2AB9A201-F46E-4765-AAEE-DC8161E5E638}" type="slidenum">
              <a:rPr lang="en-US">
                <a:solidFill>
                  <a:srgbClr val="808080"/>
                </a:solidFill>
              </a:rPr>
              <a:pPr eaLnBrk="0" fontAlgn="base" hangingPunct="0">
                <a:spcBef>
                  <a:spcPct val="0"/>
                </a:spcBef>
                <a:spcAft>
                  <a:spcPct val="0"/>
                </a:spcAft>
                <a:defRPr/>
              </a:pPr>
              <a:t>‹#›</a:t>
            </a:fld>
            <a:endParaRPr lang="en-US">
              <a:solidFill>
                <a:srgbClr val="808080"/>
              </a:solidFill>
            </a:endParaRPr>
          </a:p>
        </p:txBody>
      </p:sp>
      <p:sp>
        <p:nvSpPr>
          <p:cNvPr id="1031" name="Rectangle 7"/>
          <p:cNvSpPr>
            <a:spLocks noChangeArrowheads="1"/>
          </p:cNvSpPr>
          <p:nvPr/>
        </p:nvSpPr>
        <p:spPr bwMode="auto">
          <a:xfrm>
            <a:off x="0" y="0"/>
            <a:ext cx="6858000" cy="1312333"/>
          </a:xfrm>
          <a:prstGeom prst="rect">
            <a:avLst/>
          </a:prstGeom>
          <a:solidFill>
            <a:schemeClr val="bg1"/>
          </a:solidFill>
          <a:ln w="9525">
            <a:noFill/>
            <a:miter lim="800000"/>
            <a:headEnd/>
            <a:tailEnd/>
          </a:ln>
          <a:effectLst/>
        </p:spPr>
        <p:txBody>
          <a:bodyPr wrap="none" anchor="ctr"/>
          <a:lstStyle/>
          <a:p>
            <a:pPr eaLnBrk="0" fontAlgn="base" hangingPunct="0">
              <a:spcBef>
                <a:spcPct val="0"/>
              </a:spcBef>
              <a:spcAft>
                <a:spcPct val="0"/>
              </a:spcAft>
              <a:defRPr/>
            </a:pPr>
            <a:endParaRPr lang="en-US" sz="2400">
              <a:solidFill>
                <a:srgbClr val="000000"/>
              </a:solidFill>
              <a:latin typeface="Times"/>
            </a:endParaRPr>
          </a:p>
        </p:txBody>
      </p:sp>
      <p:sp>
        <p:nvSpPr>
          <p:cNvPr id="2" name="Rectangle 2"/>
          <p:cNvSpPr>
            <a:spLocks noGrp="1" noChangeArrowheads="1"/>
          </p:cNvSpPr>
          <p:nvPr>
            <p:ph type="title"/>
          </p:nvPr>
        </p:nvSpPr>
        <p:spPr bwMode="auto">
          <a:xfrm>
            <a:off x="365522" y="0"/>
            <a:ext cx="6134100" cy="1312333"/>
          </a:xfrm>
          <a:prstGeom prst="rect">
            <a:avLst/>
          </a:prstGeom>
          <a:solidFill>
            <a:srgbClr val="0038BB"/>
          </a:solid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0" fontAlgn="base" hangingPunct="0">
        <a:spcBef>
          <a:spcPct val="0"/>
        </a:spcBef>
        <a:spcAft>
          <a:spcPct val="0"/>
        </a:spcAft>
        <a:defRPr sz="2800" b="1">
          <a:solidFill>
            <a:schemeClr val="bg1"/>
          </a:solidFill>
          <a:latin typeface="+mj-lt"/>
          <a:ea typeface="+mj-ea"/>
          <a:cs typeface="+mj-cs"/>
        </a:defRPr>
      </a:lvl1pPr>
      <a:lvl2pPr algn="l" rtl="0" eaLnBrk="0" fontAlgn="base" hangingPunct="0">
        <a:spcBef>
          <a:spcPct val="0"/>
        </a:spcBef>
        <a:spcAft>
          <a:spcPct val="0"/>
        </a:spcAft>
        <a:defRPr sz="2800" b="1">
          <a:solidFill>
            <a:schemeClr val="bg1"/>
          </a:solidFill>
          <a:latin typeface="Arial" charset="0"/>
        </a:defRPr>
      </a:lvl2pPr>
      <a:lvl3pPr algn="l" rtl="0" eaLnBrk="0" fontAlgn="base" hangingPunct="0">
        <a:spcBef>
          <a:spcPct val="0"/>
        </a:spcBef>
        <a:spcAft>
          <a:spcPct val="0"/>
        </a:spcAft>
        <a:defRPr sz="2800" b="1">
          <a:solidFill>
            <a:schemeClr val="bg1"/>
          </a:solidFill>
          <a:latin typeface="Arial" charset="0"/>
        </a:defRPr>
      </a:lvl3pPr>
      <a:lvl4pPr algn="l" rtl="0" eaLnBrk="0" fontAlgn="base" hangingPunct="0">
        <a:spcBef>
          <a:spcPct val="0"/>
        </a:spcBef>
        <a:spcAft>
          <a:spcPct val="0"/>
        </a:spcAft>
        <a:defRPr sz="2800" b="1">
          <a:solidFill>
            <a:schemeClr val="bg1"/>
          </a:solidFill>
          <a:latin typeface="Arial" charset="0"/>
        </a:defRPr>
      </a:lvl4pPr>
      <a:lvl5pPr algn="l" rtl="0" eaLnBrk="0" fontAlgn="base" hangingPunct="0">
        <a:spcBef>
          <a:spcPct val="0"/>
        </a:spcBef>
        <a:spcAft>
          <a:spcPct val="0"/>
        </a:spcAft>
        <a:defRPr sz="2800" b="1">
          <a:solidFill>
            <a:schemeClr val="bg1"/>
          </a:solidFill>
          <a:latin typeface="Arial" charset="0"/>
        </a:defRPr>
      </a:lvl5pPr>
      <a:lvl6pPr marL="457200" algn="l" rtl="0" eaLnBrk="1" fontAlgn="base" hangingPunct="1">
        <a:spcBef>
          <a:spcPct val="0"/>
        </a:spcBef>
        <a:spcAft>
          <a:spcPct val="0"/>
        </a:spcAft>
        <a:defRPr sz="2800" b="1">
          <a:solidFill>
            <a:schemeClr val="bg1"/>
          </a:solidFill>
          <a:latin typeface="Arial" charset="0"/>
        </a:defRPr>
      </a:lvl6pPr>
      <a:lvl7pPr marL="914400" algn="l" rtl="0" eaLnBrk="1" fontAlgn="base" hangingPunct="1">
        <a:spcBef>
          <a:spcPct val="0"/>
        </a:spcBef>
        <a:spcAft>
          <a:spcPct val="0"/>
        </a:spcAft>
        <a:defRPr sz="2800" b="1">
          <a:solidFill>
            <a:schemeClr val="bg1"/>
          </a:solidFill>
          <a:latin typeface="Arial" charset="0"/>
        </a:defRPr>
      </a:lvl7pPr>
      <a:lvl8pPr marL="1371600" algn="l" rtl="0" eaLnBrk="1" fontAlgn="base" hangingPunct="1">
        <a:spcBef>
          <a:spcPct val="0"/>
        </a:spcBef>
        <a:spcAft>
          <a:spcPct val="0"/>
        </a:spcAft>
        <a:defRPr sz="2800" b="1">
          <a:solidFill>
            <a:schemeClr val="bg1"/>
          </a:solidFill>
          <a:latin typeface="Arial" charset="0"/>
        </a:defRPr>
      </a:lvl8pPr>
      <a:lvl9pPr marL="1828800" algn="l" rtl="0" eaLnBrk="1" fontAlgn="base" hangingPunct="1">
        <a:spcBef>
          <a:spcPct val="0"/>
        </a:spcBef>
        <a:spcAft>
          <a:spcPct val="0"/>
        </a:spcAft>
        <a:defRPr sz="2800" b="1">
          <a:solidFill>
            <a:schemeClr val="bg1"/>
          </a:solidFill>
          <a:latin typeface="Arial" charset="0"/>
        </a:defRPr>
      </a:lvl9pPr>
    </p:titleStyle>
    <p:bodyStyle>
      <a:lvl1pPr marL="227013" indent="-227013" algn="l" rtl="0" eaLnBrk="0" fontAlgn="base" hangingPunct="0">
        <a:spcBef>
          <a:spcPct val="20000"/>
        </a:spcBef>
        <a:spcAft>
          <a:spcPct val="0"/>
        </a:spcAft>
        <a:buClr>
          <a:srgbClr val="0038BB"/>
        </a:buClr>
        <a:buChar char="•"/>
        <a:defRPr sz="2800">
          <a:solidFill>
            <a:schemeClr val="tx1"/>
          </a:solidFill>
          <a:latin typeface="+mn-lt"/>
          <a:ea typeface="+mn-ea"/>
          <a:cs typeface="+mn-cs"/>
        </a:defRPr>
      </a:lvl1pPr>
      <a:lvl2pPr marL="568325" indent="-227013" algn="l" rtl="0" eaLnBrk="0" fontAlgn="base" hangingPunct="0">
        <a:spcBef>
          <a:spcPct val="20000"/>
        </a:spcBef>
        <a:spcAft>
          <a:spcPct val="0"/>
        </a:spcAft>
        <a:buClr>
          <a:srgbClr val="0038BB"/>
        </a:buClr>
        <a:buChar char="–"/>
        <a:defRPr sz="2400">
          <a:solidFill>
            <a:schemeClr val="tx1"/>
          </a:solidFill>
          <a:latin typeface="+mn-lt"/>
        </a:defRPr>
      </a:lvl2pPr>
      <a:lvl3pPr marL="909638" indent="-227013" algn="l" rtl="0" eaLnBrk="0" fontAlgn="base" hangingPunct="0">
        <a:spcBef>
          <a:spcPct val="20000"/>
        </a:spcBef>
        <a:spcAft>
          <a:spcPct val="0"/>
        </a:spcAft>
        <a:buClr>
          <a:srgbClr val="0038BB"/>
        </a:buClr>
        <a:buChar char="•"/>
        <a:defRPr sz="2000">
          <a:solidFill>
            <a:schemeClr val="tx1"/>
          </a:solidFill>
          <a:latin typeface="+mn-lt"/>
        </a:defRPr>
      </a:lvl3pPr>
      <a:lvl4pPr marL="1260475" indent="-227013" algn="l" rtl="0" eaLnBrk="0" fontAlgn="base" hangingPunct="0">
        <a:spcBef>
          <a:spcPct val="20000"/>
        </a:spcBef>
        <a:spcAft>
          <a:spcPct val="0"/>
        </a:spcAft>
        <a:buClr>
          <a:srgbClr val="0038BB"/>
        </a:buClr>
        <a:buChar char="–"/>
        <a:defRPr sz="1600">
          <a:solidFill>
            <a:schemeClr val="tx1"/>
          </a:solidFill>
          <a:latin typeface="+mn-lt"/>
        </a:defRPr>
      </a:lvl4pPr>
      <a:lvl5pPr marL="1601788" indent="-227013" algn="l" rtl="0" eaLnBrk="0" fontAlgn="base" hangingPunct="0">
        <a:spcBef>
          <a:spcPct val="20000"/>
        </a:spcBef>
        <a:spcAft>
          <a:spcPct val="0"/>
        </a:spcAft>
        <a:buClr>
          <a:srgbClr val="0038BB"/>
        </a:buClr>
        <a:buChar char="»"/>
        <a:defRPr sz="1400">
          <a:solidFill>
            <a:schemeClr val="tx1"/>
          </a:solidFill>
          <a:latin typeface="+mn-lt"/>
        </a:defRPr>
      </a:lvl5pPr>
      <a:lvl6pPr marL="2058988" indent="-227013" algn="l" rtl="0" eaLnBrk="1" fontAlgn="base" hangingPunct="1">
        <a:spcBef>
          <a:spcPct val="20000"/>
        </a:spcBef>
        <a:spcAft>
          <a:spcPct val="0"/>
        </a:spcAft>
        <a:buClr>
          <a:srgbClr val="0038BB"/>
        </a:buClr>
        <a:buChar char="»"/>
        <a:defRPr sz="1400">
          <a:solidFill>
            <a:schemeClr val="tx1"/>
          </a:solidFill>
          <a:latin typeface="+mn-lt"/>
        </a:defRPr>
      </a:lvl6pPr>
      <a:lvl7pPr marL="2516188" indent="-227013" algn="l" rtl="0" eaLnBrk="1" fontAlgn="base" hangingPunct="1">
        <a:spcBef>
          <a:spcPct val="20000"/>
        </a:spcBef>
        <a:spcAft>
          <a:spcPct val="0"/>
        </a:spcAft>
        <a:buClr>
          <a:srgbClr val="0038BB"/>
        </a:buClr>
        <a:buChar char="»"/>
        <a:defRPr sz="1400">
          <a:solidFill>
            <a:schemeClr val="tx1"/>
          </a:solidFill>
          <a:latin typeface="+mn-lt"/>
        </a:defRPr>
      </a:lvl7pPr>
      <a:lvl8pPr marL="2973388" indent="-227013" algn="l" rtl="0" eaLnBrk="1" fontAlgn="base" hangingPunct="1">
        <a:spcBef>
          <a:spcPct val="20000"/>
        </a:spcBef>
        <a:spcAft>
          <a:spcPct val="0"/>
        </a:spcAft>
        <a:buClr>
          <a:srgbClr val="0038BB"/>
        </a:buClr>
        <a:buChar char="»"/>
        <a:defRPr sz="1400">
          <a:solidFill>
            <a:schemeClr val="tx1"/>
          </a:solidFill>
          <a:latin typeface="+mn-lt"/>
        </a:defRPr>
      </a:lvl8pPr>
      <a:lvl9pPr marL="3430588" indent="-227013" algn="l" rtl="0" eaLnBrk="1" fontAlgn="base" hangingPunct="1">
        <a:spcBef>
          <a:spcPct val="20000"/>
        </a:spcBef>
        <a:spcAft>
          <a:spcPct val="0"/>
        </a:spcAft>
        <a:buClr>
          <a:srgbClr val="0038BB"/>
        </a:buClr>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44337395"/>
              </p:ext>
            </p:extLst>
          </p:nvPr>
        </p:nvGraphicFramePr>
        <p:xfrm>
          <a:off x="-3" y="745166"/>
          <a:ext cx="6858000" cy="5636229"/>
        </p:xfrm>
        <a:graphic>
          <a:graphicData uri="http://schemas.openxmlformats.org/drawingml/2006/table">
            <a:tbl>
              <a:tblPr firstRow="1" bandRow="1">
                <a:tableStyleId>{93296810-A885-4BE3-A3E7-6D5BEEA58F35}</a:tableStyleId>
              </a:tblPr>
              <a:tblGrid>
                <a:gridCol w="2590803"/>
                <a:gridCol w="1981197"/>
                <a:gridCol w="2286000"/>
              </a:tblGrid>
              <a:tr h="269998">
                <a:tc>
                  <a:txBody>
                    <a:bodyPr/>
                    <a:lstStyle/>
                    <a:p>
                      <a:r>
                        <a:rPr lang="en-US" sz="1000" dirty="0" smtClean="0">
                          <a:solidFill>
                            <a:schemeClr val="bg1"/>
                          </a:solidFill>
                          <a:effectLst>
                            <a:outerShdw blurRad="38100" dist="38100" dir="2700000" algn="tl">
                              <a:srgbClr val="000000">
                                <a:alpha val="43137"/>
                              </a:srgbClr>
                            </a:outerShdw>
                          </a:effectLst>
                        </a:rPr>
                        <a:t>Attribute</a:t>
                      </a:r>
                      <a:endParaRPr lang="en-US" sz="1000" dirty="0">
                        <a:solidFill>
                          <a:schemeClr val="bg1"/>
                        </a:solidFill>
                        <a:effectLst>
                          <a:outerShdw blurRad="38100" dist="38100" dir="2700000" algn="tl">
                            <a:srgbClr val="000000">
                              <a:alpha val="43137"/>
                            </a:srgbClr>
                          </a:outerShdw>
                        </a:effectLst>
                      </a:endParaRPr>
                    </a:p>
                  </a:txBody>
                  <a:tcPr anchor="ctr">
                    <a:solidFill>
                      <a:srgbClr val="6B1E74"/>
                    </a:solidFill>
                  </a:tcPr>
                </a:tc>
                <a:tc gridSpan="2">
                  <a:txBody>
                    <a:bodyPr/>
                    <a:lstStyle/>
                    <a:p>
                      <a:r>
                        <a:rPr lang="en-US" sz="1000" dirty="0" smtClean="0">
                          <a:solidFill>
                            <a:schemeClr val="bg1"/>
                          </a:solidFill>
                          <a:effectLst>
                            <a:outerShdw blurRad="38100" dist="38100" dir="2700000" algn="tl">
                              <a:srgbClr val="000000">
                                <a:alpha val="43137"/>
                              </a:srgbClr>
                            </a:outerShdw>
                          </a:effectLst>
                        </a:rPr>
                        <a:t>Description</a:t>
                      </a:r>
                      <a:endParaRPr lang="en-US" sz="1000" dirty="0">
                        <a:solidFill>
                          <a:schemeClr val="bg1"/>
                        </a:solidFill>
                        <a:effectLst>
                          <a:outerShdw blurRad="38100" dist="38100" dir="2700000" algn="tl">
                            <a:srgbClr val="000000">
                              <a:alpha val="43137"/>
                            </a:srgbClr>
                          </a:outerShdw>
                        </a:effectLst>
                      </a:endParaRPr>
                    </a:p>
                  </a:txBody>
                  <a:tcPr anchor="ctr">
                    <a:solidFill>
                      <a:srgbClr val="6B1E74"/>
                    </a:solidFill>
                  </a:tcPr>
                </a:tc>
                <a:tc hMerge="1">
                  <a:txBody>
                    <a:bodyPr/>
                    <a:lstStyle/>
                    <a:p>
                      <a:endParaRPr lang="en-US" sz="1200" dirty="0"/>
                    </a:p>
                  </a:txBody>
                  <a:tcPr/>
                </a:tc>
              </a:tr>
              <a:tr h="253124">
                <a:tc>
                  <a:txBody>
                    <a:bodyPr/>
                    <a:lstStyle/>
                    <a:p>
                      <a:r>
                        <a:rPr lang="en-US" sz="900" dirty="0" smtClean="0"/>
                        <a:t>Nominal</a:t>
                      </a:r>
                      <a:r>
                        <a:rPr lang="en-US" sz="900" baseline="0" dirty="0" smtClean="0"/>
                        <a:t> Pressure (NP) | Rated Pressure (RBP)</a:t>
                      </a:r>
                      <a:endParaRPr lang="en-US" sz="900" dirty="0"/>
                    </a:p>
                  </a:txBody>
                  <a:tcPr anchor="ctr"/>
                </a:tc>
                <a:tc>
                  <a:txBody>
                    <a:bodyPr/>
                    <a:lstStyle/>
                    <a:p>
                      <a:r>
                        <a:rPr lang="en-US" sz="900" dirty="0" smtClean="0"/>
                        <a:t>6 </a:t>
                      </a:r>
                      <a:r>
                        <a:rPr lang="en-US" sz="900" dirty="0" err="1" smtClean="0"/>
                        <a:t>atm</a:t>
                      </a:r>
                      <a:r>
                        <a:rPr lang="en-US" sz="900" dirty="0" smtClean="0"/>
                        <a:t> (NP)</a:t>
                      </a:r>
                      <a:endParaRPr lang="en-US" sz="900" dirty="0"/>
                    </a:p>
                  </a:txBody>
                  <a:tcPr anchor="ctr"/>
                </a:tc>
                <a:tc>
                  <a:txBody>
                    <a:bodyPr/>
                    <a:lstStyle/>
                    <a:p>
                      <a:r>
                        <a:rPr lang="en-US" sz="900" baseline="0" dirty="0" smtClean="0"/>
                        <a:t>14 </a:t>
                      </a:r>
                      <a:r>
                        <a:rPr lang="en-US" sz="900" dirty="0" err="1" smtClean="0"/>
                        <a:t>atm</a:t>
                      </a:r>
                      <a:r>
                        <a:rPr lang="en-US" sz="900" dirty="0" smtClean="0"/>
                        <a:t> (RBP)</a:t>
                      </a:r>
                      <a:endParaRPr lang="en-US" sz="900" dirty="0"/>
                    </a:p>
                  </a:txBody>
                  <a:tcPr anchor="ctr"/>
                </a:tc>
              </a:tr>
              <a:tr h="253124">
                <a:tc>
                  <a:txBody>
                    <a:bodyPr/>
                    <a:lstStyle/>
                    <a:p>
                      <a:r>
                        <a:rPr lang="en-US" sz="900" dirty="0" smtClean="0"/>
                        <a:t>Tip OD (tip entry profile)</a:t>
                      </a:r>
                      <a:endParaRPr lang="en-US" sz="900" dirty="0"/>
                    </a:p>
                  </a:txBody>
                  <a:tcPr anchor="ctr"/>
                </a:tc>
                <a:tc gridSpan="2">
                  <a:txBody>
                    <a:bodyPr/>
                    <a:lstStyle/>
                    <a:p>
                      <a:r>
                        <a:rPr lang="en-US" sz="900" dirty="0" smtClean="0"/>
                        <a:t>0.40 mm</a:t>
                      </a:r>
                      <a:endParaRPr lang="en-US" sz="900" dirty="0"/>
                    </a:p>
                  </a:txBody>
                  <a:tcPr anchor="ctr"/>
                </a:tc>
                <a:tc hMerge="1">
                  <a:txBody>
                    <a:bodyPr/>
                    <a:lstStyle/>
                    <a:p>
                      <a:endParaRPr lang="en-US" sz="1200" dirty="0"/>
                    </a:p>
                  </a:txBody>
                  <a:tcPr/>
                </a:tc>
              </a:tr>
              <a:tr h="253124">
                <a:tc rowSpan="2">
                  <a:txBody>
                    <a:bodyPr/>
                    <a:lstStyle/>
                    <a:p>
                      <a:r>
                        <a:rPr lang="en-US" sz="900" dirty="0" smtClean="0"/>
                        <a:t>Balloon</a:t>
                      </a:r>
                      <a:r>
                        <a:rPr lang="en-US" sz="900" baseline="0" dirty="0" smtClean="0"/>
                        <a:t> Compliance</a:t>
                      </a:r>
                      <a:endParaRPr lang="en-US" sz="900" dirty="0"/>
                    </a:p>
                  </a:txBody>
                  <a:tcPr anchor="ctr"/>
                </a:tc>
                <a:tc>
                  <a:txBody>
                    <a:bodyPr/>
                    <a:lstStyle/>
                    <a:p>
                      <a:r>
                        <a:rPr lang="en-US" sz="900" b="1" dirty="0" smtClean="0"/>
                        <a:t>Balloon diameter (mm)</a:t>
                      </a:r>
                      <a:endParaRPr lang="en-US" sz="900" b="1" dirty="0"/>
                    </a:p>
                  </a:txBody>
                  <a:tcPr anchor="ctr"/>
                </a:tc>
                <a:tc>
                  <a:txBody>
                    <a:bodyPr/>
                    <a:lstStyle/>
                    <a:p>
                      <a:r>
                        <a:rPr lang="en-US" sz="900" b="1" dirty="0" smtClean="0"/>
                        <a:t>% Growth (6 atm to 14 </a:t>
                      </a:r>
                      <a:r>
                        <a:rPr lang="en-US" sz="900" b="1" dirty="0" err="1" smtClean="0"/>
                        <a:t>atm</a:t>
                      </a:r>
                      <a:r>
                        <a:rPr lang="en-US" sz="900" b="1" dirty="0" smtClean="0"/>
                        <a:t>)</a:t>
                      </a:r>
                      <a:endParaRPr lang="en-US" sz="900" b="1" baseline="30000" dirty="0"/>
                    </a:p>
                  </a:txBody>
                  <a:tcPr anchor="ctr"/>
                </a:tc>
              </a:tr>
              <a:tr h="1164373">
                <a:tc vMerge="1">
                  <a:txBody>
                    <a:bodyPr/>
                    <a:lstStyle/>
                    <a:p>
                      <a:endParaRPr lang="en-US"/>
                    </a:p>
                  </a:txBody>
                  <a:tcPr/>
                </a:tc>
                <a:tc>
                  <a:txBody>
                    <a:bodyPr/>
                    <a:lstStyle/>
                    <a:p>
                      <a:r>
                        <a:rPr lang="en-US" sz="900" dirty="0" smtClean="0"/>
                        <a:t>1.00</a:t>
                      </a:r>
                    </a:p>
                    <a:p>
                      <a:r>
                        <a:rPr lang="en-US" sz="900" dirty="0" smtClean="0"/>
                        <a:t>1.50</a:t>
                      </a:r>
                    </a:p>
                    <a:p>
                      <a:r>
                        <a:rPr lang="en-US" sz="900" dirty="0" smtClean="0"/>
                        <a:t>2.00</a:t>
                      </a:r>
                    </a:p>
                    <a:p>
                      <a:r>
                        <a:rPr lang="en-US" sz="900" dirty="0" smtClean="0"/>
                        <a:t>2.25</a:t>
                      </a:r>
                    </a:p>
                    <a:p>
                      <a:r>
                        <a:rPr lang="en-US" sz="900" dirty="0" smtClean="0"/>
                        <a:t>2.50</a:t>
                      </a:r>
                    </a:p>
                    <a:p>
                      <a:r>
                        <a:rPr lang="en-US" sz="900" dirty="0" smtClean="0"/>
                        <a:t>2.75</a:t>
                      </a:r>
                    </a:p>
                    <a:p>
                      <a:r>
                        <a:rPr lang="en-US" sz="900" dirty="0" smtClean="0"/>
                        <a:t>3.00</a:t>
                      </a:r>
                    </a:p>
                  </a:txBody>
                  <a:tcPr anchor="ctr"/>
                </a:tc>
                <a:tc>
                  <a:txBody>
                    <a:bodyPr/>
                    <a:lstStyle/>
                    <a:p>
                      <a:r>
                        <a:rPr lang="en-US" sz="900" dirty="0" smtClean="0"/>
                        <a:t>9.00%</a:t>
                      </a:r>
                      <a:endParaRPr lang="en-US" sz="900" baseline="0" dirty="0" smtClean="0"/>
                    </a:p>
                    <a:p>
                      <a:r>
                        <a:rPr lang="en-US" sz="900" baseline="0" dirty="0" smtClean="0"/>
                        <a:t>7.33%</a:t>
                      </a:r>
                      <a:endParaRPr lang="en-US" sz="900" dirty="0"/>
                    </a:p>
                    <a:p>
                      <a:r>
                        <a:rPr lang="en-US" sz="900" dirty="0" smtClean="0"/>
                        <a:t>8.00%</a:t>
                      </a:r>
                    </a:p>
                    <a:p>
                      <a:r>
                        <a:rPr lang="en-US" sz="900" dirty="0" smtClean="0"/>
                        <a:t>8.44%</a:t>
                      </a:r>
                    </a:p>
                    <a:p>
                      <a:r>
                        <a:rPr lang="en-US" sz="900" dirty="0" smtClean="0"/>
                        <a:t>8.80%</a:t>
                      </a:r>
                    </a:p>
                    <a:p>
                      <a:r>
                        <a:rPr lang="en-US" sz="900" dirty="0" smtClean="0"/>
                        <a:t>8.73%</a:t>
                      </a:r>
                    </a:p>
                    <a:p>
                      <a:r>
                        <a:rPr lang="en-US" sz="900" dirty="0" smtClean="0"/>
                        <a:t>8.33%</a:t>
                      </a:r>
                    </a:p>
                  </a:txBody>
                  <a:tcPr anchor="ctr"/>
                </a:tc>
              </a:tr>
              <a:tr h="253124">
                <a:tc>
                  <a:txBody>
                    <a:bodyPr/>
                    <a:lstStyle/>
                    <a:p>
                      <a:r>
                        <a:rPr lang="en-US" sz="900" kern="1200" dirty="0" smtClean="0">
                          <a:solidFill>
                            <a:schemeClr val="tx1"/>
                          </a:solidFill>
                          <a:latin typeface="+mn-lt"/>
                          <a:ea typeface="+mn-ea"/>
                          <a:cs typeface="+mn-cs"/>
                        </a:rPr>
                        <a:t>Compatible Max Guidewire OD</a:t>
                      </a:r>
                      <a:endParaRPr lang="en-US" sz="900" kern="1200" dirty="0">
                        <a:solidFill>
                          <a:schemeClr val="tx1"/>
                        </a:solidFill>
                        <a:latin typeface="+mn-lt"/>
                        <a:ea typeface="+mn-ea"/>
                        <a:cs typeface="+mn-cs"/>
                      </a:endParaRPr>
                    </a:p>
                  </a:txBody>
                  <a:tcPr anchor="ctr"/>
                </a:tc>
                <a:tc gridSpan="2">
                  <a:txBody>
                    <a:bodyPr/>
                    <a:lstStyle/>
                    <a:p>
                      <a:r>
                        <a:rPr lang="en-US" sz="900" dirty="0" smtClean="0"/>
                        <a:t>0.014”</a:t>
                      </a:r>
                      <a:endParaRPr lang="en-US" sz="900" dirty="0"/>
                    </a:p>
                  </a:txBody>
                  <a:tcPr anchor="ctr"/>
                </a:tc>
                <a:tc hMerge="1">
                  <a:txBody>
                    <a:bodyPr/>
                    <a:lstStyle/>
                    <a:p>
                      <a:endParaRPr lang="en-US" sz="1200" dirty="0"/>
                    </a:p>
                  </a:txBody>
                  <a:tcPr/>
                </a:tc>
              </a:tr>
              <a:tr h="253124">
                <a:tc>
                  <a:txBody>
                    <a:bodyPr/>
                    <a:lstStyle/>
                    <a:p>
                      <a:r>
                        <a:rPr lang="en-US" sz="900" dirty="0" smtClean="0">
                          <a:solidFill>
                            <a:schemeClr val="tx1"/>
                          </a:solidFill>
                        </a:rPr>
                        <a:t>Guide Catheter Compatibility</a:t>
                      </a:r>
                      <a:endParaRPr lang="en-US" sz="900" dirty="0">
                        <a:solidFill>
                          <a:schemeClr val="tx1"/>
                        </a:solidFill>
                      </a:endParaRPr>
                    </a:p>
                  </a:txBody>
                  <a:tcPr anchor="ct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dirty="0" smtClean="0"/>
                        <a:t>5 F</a:t>
                      </a:r>
                    </a:p>
                  </a:txBody>
                  <a:tcPr anchor="ctr"/>
                </a:tc>
                <a:tc hMerge="1">
                  <a:txBody>
                    <a:bodyPr/>
                    <a:lstStyle/>
                    <a:p>
                      <a:endParaRPr lang="en-US" sz="1200" dirty="0"/>
                    </a:p>
                  </a:txBody>
                  <a:tcPr/>
                </a:tc>
              </a:tr>
              <a:tr h="253124">
                <a:tc>
                  <a:txBody>
                    <a:bodyPr/>
                    <a:lstStyle/>
                    <a:p>
                      <a:r>
                        <a:rPr lang="en-US" sz="900" dirty="0" smtClean="0"/>
                        <a:t>Tip material</a:t>
                      </a:r>
                      <a:r>
                        <a:rPr lang="en-US" sz="900" baseline="0" dirty="0" smtClean="0"/>
                        <a:t> (length)</a:t>
                      </a:r>
                      <a:endParaRPr lang="en-US" sz="900" dirty="0"/>
                    </a:p>
                  </a:txBody>
                  <a:tcPr anchor="ctr"/>
                </a:tc>
                <a:tc gridSpan="2">
                  <a:txBody>
                    <a:bodyPr/>
                    <a:lstStyle/>
                    <a:p>
                      <a:r>
                        <a:rPr lang="en-US" sz="900" dirty="0" err="1" smtClean="0"/>
                        <a:t>Pebax</a:t>
                      </a:r>
                      <a:r>
                        <a:rPr lang="en-US" sz="900" dirty="0" smtClean="0"/>
                        <a:t> (4.0m)</a:t>
                      </a:r>
                      <a:endParaRPr lang="en-US" sz="900" dirty="0"/>
                    </a:p>
                  </a:txBody>
                  <a:tcPr anchor="ctr"/>
                </a:tc>
                <a:tc hMerge="1">
                  <a:txBody>
                    <a:bodyPr/>
                    <a:lstStyle/>
                    <a:p>
                      <a:endParaRPr lang="en-US"/>
                    </a:p>
                  </a:txBody>
                  <a:tcPr/>
                </a:tc>
              </a:tr>
              <a:tr h="253124">
                <a:tc>
                  <a:txBody>
                    <a:bodyPr/>
                    <a:lstStyle/>
                    <a:p>
                      <a:r>
                        <a:rPr lang="en-US" sz="900" kern="1200" dirty="0" smtClean="0">
                          <a:solidFill>
                            <a:srgbClr val="C00000"/>
                          </a:solidFill>
                          <a:latin typeface="+mn-lt"/>
                          <a:ea typeface="+mn-ea"/>
                          <a:cs typeface="+mn-cs"/>
                        </a:rPr>
                        <a:t>Effective </a:t>
                      </a:r>
                      <a:r>
                        <a:rPr lang="en-US" sz="900" dirty="0" smtClean="0"/>
                        <a:t>Length</a:t>
                      </a:r>
                      <a:endParaRPr lang="en-US" sz="900" dirty="0"/>
                    </a:p>
                  </a:txBody>
                  <a:tcPr anchor="ctr"/>
                </a:tc>
                <a:tc gridSpan="2">
                  <a:txBody>
                    <a:bodyPr/>
                    <a:lstStyle/>
                    <a:p>
                      <a:r>
                        <a:rPr lang="en-US" sz="900" dirty="0" smtClean="0"/>
                        <a:t>146</a:t>
                      </a:r>
                      <a:r>
                        <a:rPr lang="en-US" sz="900" baseline="0" dirty="0" smtClean="0"/>
                        <a:t> </a:t>
                      </a:r>
                      <a:r>
                        <a:rPr lang="en-US" sz="900" dirty="0" smtClean="0"/>
                        <a:t>cm</a:t>
                      </a:r>
                      <a:endParaRPr lang="en-US" sz="900" dirty="0"/>
                    </a:p>
                  </a:txBody>
                  <a:tcPr anchor="ctr"/>
                </a:tc>
                <a:tc hMerge="1">
                  <a:txBody>
                    <a:bodyPr/>
                    <a:lstStyle/>
                    <a:p>
                      <a:endParaRPr lang="en-US" sz="1200" dirty="0"/>
                    </a:p>
                  </a:txBody>
                  <a:tcPr/>
                </a:tc>
              </a:tr>
              <a:tr h="253124">
                <a:tc>
                  <a:txBody>
                    <a:bodyPr/>
                    <a:lstStyle/>
                    <a:p>
                      <a:r>
                        <a:rPr lang="en-US" sz="900" dirty="0" smtClean="0"/>
                        <a:t>Proximal</a:t>
                      </a:r>
                      <a:r>
                        <a:rPr lang="en-US" sz="900" baseline="0" dirty="0" smtClean="0"/>
                        <a:t> Shaft Diameter</a:t>
                      </a:r>
                      <a:endParaRPr lang="en-US" sz="900" dirty="0"/>
                    </a:p>
                  </a:txBody>
                  <a:tcPr anchor="ctr"/>
                </a:tc>
                <a:tc gridSpan="2">
                  <a:txBody>
                    <a:bodyPr/>
                    <a:lstStyle/>
                    <a:p>
                      <a:r>
                        <a:rPr lang="en-US" sz="900" dirty="0" smtClean="0"/>
                        <a:t>2F (ø1.0, ø3.0 mm); 1.9F</a:t>
                      </a:r>
                      <a:r>
                        <a:rPr lang="en-US" sz="900" baseline="0" dirty="0" smtClean="0"/>
                        <a:t> (</a:t>
                      </a:r>
                      <a:r>
                        <a:rPr lang="en-US" sz="900" dirty="0" smtClean="0"/>
                        <a:t>ø</a:t>
                      </a:r>
                      <a:r>
                        <a:rPr lang="en-US" sz="900" baseline="0" dirty="0" smtClean="0"/>
                        <a:t>1.5 - </a:t>
                      </a:r>
                      <a:r>
                        <a:rPr lang="en-US" sz="900" dirty="0" smtClean="0"/>
                        <a:t>ø</a:t>
                      </a:r>
                      <a:r>
                        <a:rPr lang="en-US" sz="900" baseline="0" dirty="0" smtClean="0"/>
                        <a:t>2.75 mm)</a:t>
                      </a:r>
                      <a:endParaRPr lang="en-US" sz="900" dirty="0"/>
                    </a:p>
                  </a:txBody>
                  <a:tcPr anchor="ctr"/>
                </a:tc>
                <a:tc hMerge="1">
                  <a:txBody>
                    <a:bodyPr/>
                    <a:lstStyle/>
                    <a:p>
                      <a:endParaRPr lang="en-US" sz="1200" dirty="0"/>
                    </a:p>
                  </a:txBody>
                  <a:tcPr/>
                </a:tc>
              </a:tr>
              <a:tr h="253124">
                <a:tc>
                  <a:txBody>
                    <a:bodyPr/>
                    <a:lstStyle/>
                    <a:p>
                      <a:r>
                        <a:rPr lang="en-US" sz="900" dirty="0" smtClean="0"/>
                        <a:t>Distal</a:t>
                      </a:r>
                      <a:r>
                        <a:rPr lang="en-US" sz="900" baseline="0" dirty="0" smtClean="0"/>
                        <a:t> Shaft Diameter</a:t>
                      </a:r>
                      <a:endParaRPr lang="en-US" sz="900" dirty="0"/>
                    </a:p>
                  </a:txBody>
                  <a:tcPr anchor="ctr"/>
                </a:tc>
                <a:tc gridSpan="2">
                  <a:txBody>
                    <a:bodyPr/>
                    <a:lstStyle/>
                    <a:p>
                      <a:r>
                        <a:rPr lang="en-US" sz="900" dirty="0" smtClean="0"/>
                        <a:t>2.5F (ø1.0,</a:t>
                      </a:r>
                      <a:r>
                        <a:rPr lang="en-US" sz="900" baseline="0" dirty="0" smtClean="0"/>
                        <a:t> </a:t>
                      </a:r>
                      <a:r>
                        <a:rPr lang="en-US" sz="900" dirty="0" smtClean="0"/>
                        <a:t>ø</a:t>
                      </a:r>
                      <a:r>
                        <a:rPr lang="en-US" sz="900" baseline="0" dirty="0" smtClean="0"/>
                        <a:t>3.0 mm), 2.3F (</a:t>
                      </a:r>
                      <a:r>
                        <a:rPr lang="en-US" sz="900" dirty="0" smtClean="0"/>
                        <a:t>ø</a:t>
                      </a:r>
                      <a:r>
                        <a:rPr lang="en-US" sz="900" baseline="0" dirty="0" smtClean="0"/>
                        <a:t>1.5 - </a:t>
                      </a:r>
                      <a:r>
                        <a:rPr lang="en-US" sz="900" dirty="0" smtClean="0"/>
                        <a:t>ø</a:t>
                      </a:r>
                      <a:r>
                        <a:rPr lang="en-US" sz="900" baseline="0" dirty="0" smtClean="0"/>
                        <a:t>2.75 mm)</a:t>
                      </a:r>
                      <a:endParaRPr lang="en-US" sz="900" dirty="0"/>
                    </a:p>
                  </a:txBody>
                  <a:tcPr anchor="ctr"/>
                </a:tc>
                <a:tc hMerge="1">
                  <a:txBody>
                    <a:bodyPr/>
                    <a:lstStyle/>
                    <a:p>
                      <a:endParaRPr lang="en-US" sz="1200" dirty="0"/>
                    </a:p>
                  </a:txBody>
                  <a:tcPr/>
                </a:tc>
              </a:tr>
              <a:tr h="253124">
                <a:tc>
                  <a:txBody>
                    <a:bodyPr/>
                    <a:lstStyle/>
                    <a:p>
                      <a:r>
                        <a:rPr lang="en-US" sz="900" dirty="0" smtClean="0"/>
                        <a:t>Shelf Life</a:t>
                      </a:r>
                      <a:endParaRPr lang="en-US" sz="900" dirty="0"/>
                    </a:p>
                  </a:txBody>
                  <a:tcPr anchor="ctr"/>
                </a:tc>
                <a:tc gridSpan="2">
                  <a:txBody>
                    <a:bodyPr/>
                    <a:lstStyle/>
                    <a:p>
                      <a:r>
                        <a:rPr lang="en-US" sz="900" dirty="0" smtClean="0"/>
                        <a:t>3 years</a:t>
                      </a:r>
                      <a:endParaRPr lang="en-US" sz="900" dirty="0"/>
                    </a:p>
                  </a:txBody>
                  <a:tcPr anchor="ctr"/>
                </a:tc>
                <a:tc hMerge="1">
                  <a:txBody>
                    <a:bodyPr/>
                    <a:lstStyle/>
                    <a:p>
                      <a:endParaRPr lang="en-US" sz="1100" dirty="0"/>
                    </a:p>
                  </a:txBody>
                  <a:tcPr/>
                </a:tc>
              </a:tr>
              <a:tr h="253124">
                <a:tc>
                  <a:txBody>
                    <a:bodyPr/>
                    <a:lstStyle/>
                    <a:p>
                      <a:r>
                        <a:rPr lang="en-US" sz="900" dirty="0" smtClean="0"/>
                        <a:t>Coating</a:t>
                      </a:r>
                      <a:endParaRPr lang="en-US" sz="900" dirty="0"/>
                    </a:p>
                  </a:txBody>
                  <a:tcPr anchor="ctr"/>
                </a:tc>
                <a:tc gridSpan="2">
                  <a:txBody>
                    <a:bodyPr/>
                    <a:lstStyle/>
                    <a:p>
                      <a:r>
                        <a:rPr lang="en-US" sz="900" dirty="0" smtClean="0"/>
                        <a:t>TR2 Coat Hydrophilic</a:t>
                      </a:r>
                      <a:endParaRPr lang="en-US" sz="900" dirty="0"/>
                    </a:p>
                  </a:txBody>
                  <a:tcPr anchor="ctr"/>
                </a:tc>
                <a:tc hMerge="1">
                  <a:txBody>
                    <a:bodyPr/>
                    <a:lstStyle/>
                    <a:p>
                      <a:endParaRPr lang="en-US" sz="1100" dirty="0"/>
                    </a:p>
                  </a:txBody>
                  <a:tcPr/>
                </a:tc>
              </a:tr>
              <a:tr h="253124">
                <a:tc>
                  <a:txBody>
                    <a:bodyPr/>
                    <a:lstStyle/>
                    <a:p>
                      <a:r>
                        <a:rPr lang="en-US" sz="900" dirty="0" smtClean="0"/>
                        <a:t>Sterilization</a:t>
                      </a:r>
                      <a:r>
                        <a:rPr lang="en-US" sz="900" baseline="0" dirty="0" smtClean="0"/>
                        <a:t> Process Used</a:t>
                      </a:r>
                      <a:endParaRPr lang="en-US" sz="900" dirty="0"/>
                    </a:p>
                  </a:txBody>
                  <a:tcPr anchor="ctr"/>
                </a:tc>
                <a:tc gridSpan="2">
                  <a:txBody>
                    <a:bodyPr/>
                    <a:lstStyle/>
                    <a:p>
                      <a:r>
                        <a:rPr lang="en-US" sz="900" dirty="0" err="1" smtClean="0"/>
                        <a:t>EtO</a:t>
                      </a:r>
                      <a:endParaRPr lang="en-US" sz="900" dirty="0"/>
                    </a:p>
                  </a:txBody>
                  <a:tcPr anchor="ctr"/>
                </a:tc>
                <a:tc hMerge="1">
                  <a:txBody>
                    <a:bodyPr/>
                    <a:lstStyle/>
                    <a:p>
                      <a:endParaRPr lang="en-US"/>
                    </a:p>
                  </a:txBody>
                  <a:tcPr/>
                </a:tc>
              </a:tr>
              <a:tr h="253124">
                <a:tc>
                  <a:txBody>
                    <a:bodyPr/>
                    <a:lstStyle/>
                    <a:p>
                      <a:r>
                        <a:rPr lang="en-US" sz="900" dirty="0" smtClean="0"/>
                        <a:t># of Radiopaque Markers</a:t>
                      </a:r>
                      <a:endParaRPr lang="en-US" sz="900" dirty="0"/>
                    </a:p>
                  </a:txBody>
                  <a:tcPr anchor="ctr"/>
                </a:tc>
                <a:tc gridSpan="2">
                  <a:txBody>
                    <a:bodyPr/>
                    <a:lstStyle/>
                    <a:p>
                      <a:pPr algn="l" fontAlgn="ctr"/>
                      <a:r>
                        <a:rPr lang="en-US" altLang="zh-TW" sz="900" u="none" strike="noStrike" dirty="0" smtClean="0">
                          <a:effectLst/>
                          <a:latin typeface="+mn-lt"/>
                          <a:ea typeface="Meiryo UI" panose="020B0604030504040204" pitchFamily="50" charset="-128"/>
                          <a:cs typeface="Meiryo UI" panose="020B0604030504040204" pitchFamily="50" charset="-128"/>
                        </a:rPr>
                        <a:t>1: </a:t>
                      </a:r>
                      <a:r>
                        <a:rPr lang="en-US" sz="900" dirty="0" smtClean="0"/>
                        <a:t>ø1.0m - ø</a:t>
                      </a:r>
                      <a:r>
                        <a:rPr lang="en-US" altLang="zh-TW" sz="900" u="none" strike="noStrike" dirty="0" smtClean="0">
                          <a:effectLst/>
                          <a:latin typeface="+mn-lt"/>
                          <a:ea typeface="Meiryo UI" panose="020B0604030504040204" pitchFamily="50" charset="-128"/>
                          <a:cs typeface="Meiryo UI" panose="020B0604030504040204" pitchFamily="50" charset="-128"/>
                        </a:rPr>
                        <a:t>1.</a:t>
                      </a:r>
                      <a:r>
                        <a:rPr lang="en-US" altLang="ja-JP" sz="900" u="none" strike="noStrike" dirty="0" smtClean="0">
                          <a:effectLst/>
                          <a:latin typeface="+mn-lt"/>
                          <a:ea typeface="Meiryo UI" panose="020B0604030504040204" pitchFamily="50" charset="-128"/>
                          <a:cs typeface="Meiryo UI" panose="020B0604030504040204" pitchFamily="50" charset="-128"/>
                        </a:rPr>
                        <a:t>5</a:t>
                      </a:r>
                      <a:r>
                        <a:rPr lang="en-US" altLang="zh-TW" sz="900" u="none" strike="noStrike" dirty="0" smtClean="0">
                          <a:effectLst/>
                          <a:latin typeface="+mn-lt"/>
                          <a:ea typeface="Meiryo UI" panose="020B0604030504040204" pitchFamily="50" charset="-128"/>
                          <a:cs typeface="Meiryo UI" panose="020B0604030504040204" pitchFamily="50" charset="-128"/>
                        </a:rPr>
                        <a:t>mm; </a:t>
                      </a:r>
                      <a:r>
                        <a:rPr lang="en-US" altLang="ja-JP" sz="900" u="none" strike="noStrike" dirty="0" smtClean="0">
                          <a:effectLst/>
                          <a:latin typeface="+mn-lt"/>
                          <a:ea typeface="Meiryo UI" panose="020B0604030504040204" pitchFamily="50" charset="-128"/>
                          <a:cs typeface="Meiryo UI" panose="020B0604030504040204" pitchFamily="50" charset="-128"/>
                        </a:rPr>
                        <a:t>2: Over</a:t>
                      </a:r>
                      <a:r>
                        <a:rPr lang="en-US" altLang="ja-JP" sz="900" u="none" strike="noStrike" baseline="0" dirty="0" smtClean="0">
                          <a:effectLst/>
                          <a:latin typeface="+mn-lt"/>
                          <a:ea typeface="Meiryo UI" panose="020B0604030504040204" pitchFamily="50" charset="-128"/>
                          <a:cs typeface="Meiryo UI" panose="020B0604030504040204" pitchFamily="50" charset="-128"/>
                        </a:rPr>
                        <a:t> </a:t>
                      </a:r>
                      <a:r>
                        <a:rPr lang="en-US" sz="900" dirty="0" smtClean="0"/>
                        <a:t>ø</a:t>
                      </a:r>
                      <a:r>
                        <a:rPr lang="en-US" altLang="zh-TW" sz="900" u="none" strike="noStrike" dirty="0" smtClean="0">
                          <a:effectLst/>
                          <a:latin typeface="+mn-lt"/>
                          <a:ea typeface="Meiryo UI" panose="020B0604030504040204" pitchFamily="50" charset="-128"/>
                          <a:cs typeface="Meiryo UI" panose="020B0604030504040204" pitchFamily="50" charset="-128"/>
                        </a:rPr>
                        <a:t>2.0mm</a:t>
                      </a:r>
                      <a:endParaRPr lang="zh-TW" altLang="en-US" sz="900" b="0" i="0" u="none" strike="noStrike" dirty="0" smtClean="0">
                        <a:solidFill>
                          <a:srgbClr val="000000"/>
                        </a:solidFill>
                        <a:effectLst/>
                        <a:latin typeface="+mn-lt"/>
                        <a:ea typeface="Meiryo UI" panose="020B0604030504040204" pitchFamily="50" charset="-128"/>
                        <a:cs typeface="Meiryo UI" panose="020B0604030504040204" pitchFamily="50" charset="-128"/>
                      </a:endParaRPr>
                    </a:p>
                  </a:txBody>
                  <a:tcPr anchor="ctr"/>
                </a:tc>
                <a:tc hMerge="1">
                  <a:txBody>
                    <a:bodyPr/>
                    <a:lstStyle/>
                    <a:p>
                      <a:endParaRPr lang="en-US"/>
                    </a:p>
                  </a:txBody>
                  <a:tcPr/>
                </a:tc>
              </a:tr>
              <a:tr h="253124">
                <a:tc>
                  <a:txBody>
                    <a:bodyPr/>
                    <a:lstStyle/>
                    <a:p>
                      <a:r>
                        <a:rPr lang="en-US" sz="900" dirty="0" smtClean="0"/>
                        <a:t>Balloon Wrapping</a:t>
                      </a:r>
                      <a:endParaRPr lang="en-US" sz="900" dirty="0"/>
                    </a:p>
                  </a:txBody>
                  <a:tcPr anchor="ctr"/>
                </a:tc>
                <a:tc gridSpan="2">
                  <a:txBody>
                    <a:bodyPr/>
                    <a:lstStyle/>
                    <a:p>
                      <a:pPr algn="l" fontAlgn="ctr"/>
                      <a:r>
                        <a:rPr lang="en-US" altLang="zh-TW" sz="900" b="0" i="0" u="none" strike="noStrike" dirty="0" smtClean="0">
                          <a:solidFill>
                            <a:srgbClr val="000000"/>
                          </a:solidFill>
                          <a:effectLst/>
                          <a:latin typeface="+mn-lt"/>
                          <a:ea typeface="Meiryo UI" panose="020B0604030504040204" pitchFamily="50" charset="-128"/>
                          <a:cs typeface="Meiryo UI" panose="020B0604030504040204" pitchFamily="50" charset="-128"/>
                        </a:rPr>
                        <a:t>2-fold: </a:t>
                      </a:r>
                      <a:r>
                        <a:rPr lang="en-US" sz="900" dirty="0" smtClean="0"/>
                        <a:t>ø1.0mm - ø</a:t>
                      </a:r>
                      <a:r>
                        <a:rPr lang="en-US" altLang="zh-TW" sz="900" u="none" strike="noStrike" dirty="0" smtClean="0">
                          <a:effectLst/>
                          <a:latin typeface="+mn-lt"/>
                          <a:ea typeface="Meiryo UI" panose="020B0604030504040204" pitchFamily="50" charset="-128"/>
                          <a:cs typeface="Meiryo UI" panose="020B0604030504040204" pitchFamily="50" charset="-128"/>
                        </a:rPr>
                        <a:t>1.</a:t>
                      </a:r>
                      <a:r>
                        <a:rPr lang="en-US" altLang="ja-JP" sz="900" u="none" strike="noStrike" dirty="0" smtClean="0">
                          <a:effectLst/>
                          <a:latin typeface="+mn-lt"/>
                          <a:ea typeface="Meiryo UI" panose="020B0604030504040204" pitchFamily="50" charset="-128"/>
                          <a:cs typeface="Meiryo UI" panose="020B0604030504040204" pitchFamily="50" charset="-128"/>
                        </a:rPr>
                        <a:t>5</a:t>
                      </a:r>
                      <a:r>
                        <a:rPr lang="en-US" altLang="zh-TW" sz="900" u="none" strike="noStrike" dirty="0" smtClean="0">
                          <a:effectLst/>
                          <a:latin typeface="+mn-lt"/>
                          <a:ea typeface="Meiryo UI" panose="020B0604030504040204" pitchFamily="50" charset="-128"/>
                          <a:cs typeface="Meiryo UI" panose="020B0604030504040204" pitchFamily="50" charset="-128"/>
                        </a:rPr>
                        <a:t>mm; 3-fold: </a:t>
                      </a:r>
                      <a:r>
                        <a:rPr lang="en-US" altLang="ja-JP" sz="900" u="none" strike="noStrike" dirty="0" smtClean="0">
                          <a:effectLst/>
                          <a:latin typeface="+mn-lt"/>
                          <a:ea typeface="Meiryo UI" panose="020B0604030504040204" pitchFamily="50" charset="-128"/>
                          <a:cs typeface="Meiryo UI" panose="020B0604030504040204" pitchFamily="50" charset="-128"/>
                        </a:rPr>
                        <a:t>Over</a:t>
                      </a:r>
                      <a:r>
                        <a:rPr lang="en-US" altLang="ja-JP" sz="900" u="none" strike="noStrike" baseline="0" dirty="0" smtClean="0">
                          <a:effectLst/>
                          <a:latin typeface="+mn-lt"/>
                          <a:ea typeface="Meiryo UI" panose="020B0604030504040204" pitchFamily="50" charset="-128"/>
                          <a:cs typeface="Meiryo UI" panose="020B0604030504040204" pitchFamily="50" charset="-128"/>
                        </a:rPr>
                        <a:t> </a:t>
                      </a:r>
                      <a:r>
                        <a:rPr lang="en-US" sz="900" dirty="0" smtClean="0"/>
                        <a:t>ø</a:t>
                      </a:r>
                      <a:r>
                        <a:rPr lang="en-US" altLang="zh-TW" sz="900" u="none" strike="noStrike" dirty="0" smtClean="0">
                          <a:effectLst/>
                          <a:latin typeface="+mn-lt"/>
                          <a:ea typeface="Meiryo UI" panose="020B0604030504040204" pitchFamily="50" charset="-128"/>
                          <a:cs typeface="Meiryo UI" panose="020B0604030504040204" pitchFamily="50" charset="-128"/>
                        </a:rPr>
                        <a:t>2.0mm</a:t>
                      </a:r>
                      <a:endParaRPr lang="zh-TW" altLang="en-US" sz="900" b="0" i="0" u="none" strike="noStrike" dirty="0" smtClean="0">
                        <a:solidFill>
                          <a:srgbClr val="000000"/>
                        </a:solidFill>
                        <a:effectLst/>
                        <a:latin typeface="+mn-lt"/>
                        <a:ea typeface="Meiryo UI" panose="020B0604030504040204" pitchFamily="50" charset="-128"/>
                        <a:cs typeface="Meiryo UI" panose="020B0604030504040204" pitchFamily="50" charset="-128"/>
                      </a:endParaRPr>
                    </a:p>
                  </a:txBody>
                  <a:tcPr anchor="ctr"/>
                </a:tc>
                <a:tc hMerge="1">
                  <a:txBody>
                    <a:bodyPr/>
                    <a:lstStyle/>
                    <a:p>
                      <a:endParaRPr lang="en-US"/>
                    </a:p>
                  </a:txBody>
                  <a:tcPr/>
                </a:tc>
              </a:tr>
              <a:tr h="40499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dirty="0" smtClean="0"/>
                        <a:t>Primary Crossing Profile </a:t>
                      </a:r>
                    </a:p>
                  </a:txBody>
                  <a:tcPr anchor="ctr"/>
                </a:tc>
                <a:tc gridSpan="2">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900" dirty="0" smtClean="0"/>
                        <a:t>0.585 mm (ø1.0</a:t>
                      </a:r>
                      <a:r>
                        <a:rPr lang="en-US" sz="900" baseline="0" dirty="0" smtClean="0"/>
                        <a:t> </a:t>
                      </a:r>
                      <a:r>
                        <a:rPr lang="en-US" sz="900" dirty="0" smtClean="0"/>
                        <a:t>mm)</a:t>
                      </a:r>
                    </a:p>
                    <a:p>
                      <a:pPr marL="0" marR="0" indent="0" algn="l" defTabSz="914400" rtl="0" eaLnBrk="1" fontAlgn="ctr" latinLnBrk="0" hangingPunct="1">
                        <a:lnSpc>
                          <a:spcPct val="100000"/>
                        </a:lnSpc>
                        <a:spcBef>
                          <a:spcPts val="0"/>
                        </a:spcBef>
                        <a:spcAft>
                          <a:spcPts val="0"/>
                        </a:spcAft>
                        <a:buClrTx/>
                        <a:buSzTx/>
                        <a:buFontTx/>
                        <a:buNone/>
                        <a:tabLst/>
                        <a:defRPr/>
                      </a:pPr>
                      <a:r>
                        <a:rPr lang="en-US" sz="900" dirty="0" smtClean="0"/>
                        <a:t>0.838 mm</a:t>
                      </a:r>
                      <a:r>
                        <a:rPr lang="en-US" sz="900" baseline="0" dirty="0" smtClean="0"/>
                        <a:t> </a:t>
                      </a:r>
                      <a:r>
                        <a:rPr lang="en-US" sz="900" dirty="0" smtClean="0"/>
                        <a:t>(ø3.0</a:t>
                      </a:r>
                      <a:r>
                        <a:rPr lang="en-US" sz="900" baseline="0" dirty="0" smtClean="0"/>
                        <a:t> </a:t>
                      </a:r>
                      <a:r>
                        <a:rPr lang="en-US" sz="900" dirty="0" smtClean="0"/>
                        <a:t>mm)</a:t>
                      </a:r>
                    </a:p>
                  </a:txBody>
                  <a:tcPr anchor="ctr"/>
                </a:tc>
                <a:tc hMerge="1">
                  <a:txBody>
                    <a:bodyPr/>
                    <a:lstStyle/>
                    <a:p>
                      <a:endParaRPr lang="en-US"/>
                    </a:p>
                  </a:txBody>
                  <a:tcPr/>
                </a:tc>
              </a:tr>
              <a:tr h="2531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dirty="0" smtClean="0"/>
                        <a:t>Accessory Device</a:t>
                      </a:r>
                    </a:p>
                  </a:txBody>
                  <a:tcPr anchor="ctr"/>
                </a:tc>
                <a:tc gridSpan="2">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900" dirty="0" smtClean="0"/>
                        <a:t>Flushing Needle + Re-wrapping tool</a:t>
                      </a:r>
                    </a:p>
                  </a:txBody>
                  <a:tcPr anchor="ctr"/>
                </a:tc>
                <a:tc hMerge="1">
                  <a:txBody>
                    <a:bodyPr/>
                    <a:lstStyle/>
                    <a:p>
                      <a:endParaRPr lang="en-US"/>
                    </a:p>
                  </a:txBody>
                  <a:tcPr/>
                </a:tc>
              </a:tr>
            </a:tbl>
          </a:graphicData>
        </a:graphic>
      </p:graphicFrame>
      <p:sp>
        <p:nvSpPr>
          <p:cNvPr id="22530" name="Title 1"/>
          <p:cNvSpPr>
            <a:spLocks noGrp="1"/>
          </p:cNvSpPr>
          <p:nvPr>
            <p:ph type="title"/>
          </p:nvPr>
        </p:nvSpPr>
        <p:spPr>
          <a:xfrm>
            <a:off x="0" y="2"/>
            <a:ext cx="6858000" cy="738132"/>
          </a:xfrm>
          <a:solidFill>
            <a:srgbClr val="6B1E74"/>
          </a:solidFill>
        </p:spPr>
        <p:txBody>
          <a:bodyPr/>
          <a:lstStyle/>
          <a:p>
            <a:pPr eaLnBrk="1" hangingPunct="1"/>
            <a:r>
              <a:rPr lang="en-US" dirty="0" smtClean="0">
                <a:effectLst>
                  <a:outerShdw blurRad="38100" dist="38100" dir="2700000" algn="tl">
                    <a:srgbClr val="000000">
                      <a:alpha val="43137"/>
                    </a:srgbClr>
                  </a:outerShdw>
                </a:effectLst>
              </a:rPr>
              <a:t>Ikazuchi Zero</a:t>
            </a:r>
            <a:r>
              <a:rPr lang="en-US" dirty="0" smtClean="0">
                <a:effectLst>
                  <a:outerShdw blurRad="38100" dist="38100" dir="2700000" algn="tl">
                    <a:srgbClr val="000000">
                      <a:alpha val="43137"/>
                    </a:srgbClr>
                  </a:outerShdw>
                </a:effectLst>
                <a:latin typeface="Arial"/>
                <a:cs typeface="Arial"/>
              </a:rPr>
              <a:t>™</a:t>
            </a:r>
            <a:br>
              <a:rPr lang="en-US" dirty="0" smtClean="0">
                <a:effectLst>
                  <a:outerShdw blurRad="38100" dist="38100" dir="2700000" algn="tl">
                    <a:srgbClr val="000000">
                      <a:alpha val="43137"/>
                    </a:srgbClr>
                  </a:outerShdw>
                </a:effectLst>
                <a:latin typeface="Arial"/>
                <a:cs typeface="Arial"/>
              </a:rPr>
            </a:br>
            <a:r>
              <a:rPr lang="en-US" sz="1700" dirty="0" smtClean="0">
                <a:effectLst>
                  <a:outerShdw blurRad="38100" dist="38100" dir="2700000" algn="tl">
                    <a:srgbClr val="000000">
                      <a:alpha val="43137"/>
                    </a:srgbClr>
                  </a:outerShdw>
                </a:effectLst>
                <a:latin typeface="Arial"/>
                <a:cs typeface="Arial"/>
              </a:rPr>
              <a:t>PTCA Pre-Dilatation Catheter</a:t>
            </a:r>
            <a:endParaRPr lang="en-US" sz="1700" dirty="0" smtClean="0">
              <a:effectLst>
                <a:outerShdw blurRad="38100" dist="38100" dir="2700000" algn="tl">
                  <a:srgbClr val="000000">
                    <a:alpha val="43137"/>
                  </a:srgbClr>
                </a:outerShdw>
              </a:effectLst>
            </a:endParaRPr>
          </a:p>
        </p:txBody>
      </p:sp>
      <p:graphicFrame>
        <p:nvGraphicFramePr>
          <p:cNvPr id="6" name="Table 5"/>
          <p:cNvGraphicFramePr>
            <a:graphicFrameLocks noGrp="1"/>
          </p:cNvGraphicFramePr>
          <p:nvPr>
            <p:extLst>
              <p:ext uri="{D42A27DB-BD31-4B8C-83A1-F6EECF244321}">
                <p14:modId xmlns:p14="http://schemas.microsoft.com/office/powerpoint/2010/main" val="2082603514"/>
              </p:ext>
            </p:extLst>
          </p:nvPr>
        </p:nvGraphicFramePr>
        <p:xfrm>
          <a:off x="-3" y="6388427"/>
          <a:ext cx="6858003" cy="2217420"/>
        </p:xfrm>
        <a:graphic>
          <a:graphicData uri="http://schemas.openxmlformats.org/drawingml/2006/table">
            <a:tbl>
              <a:tblPr firstRow="1" bandRow="1">
                <a:tableStyleId>{8A107856-5554-42FB-B03E-39F5DBC370BA}</a:tableStyleId>
              </a:tblPr>
              <a:tblGrid>
                <a:gridCol w="228603"/>
                <a:gridCol w="762000"/>
                <a:gridCol w="1466850"/>
                <a:gridCol w="1466850"/>
                <a:gridCol w="1466850"/>
                <a:gridCol w="1466850"/>
              </a:tblGrid>
              <a:tr h="198000">
                <a:tc>
                  <a:txBody>
                    <a:bodyPr/>
                    <a:lstStyle/>
                    <a:p>
                      <a:pPr algn="ctr"/>
                      <a:endParaRPr lang="en-US" sz="900"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endParaRPr lang="en-US" sz="900"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gridSpan="4">
                  <a:txBody>
                    <a:bodyPr/>
                    <a:lstStyle/>
                    <a:p>
                      <a:pPr algn="ctr"/>
                      <a:r>
                        <a:rPr lang="en-US" sz="900" b="1" dirty="0" smtClean="0">
                          <a:latin typeface="+mn-lt"/>
                        </a:rPr>
                        <a:t>Balloon Lengths</a:t>
                      </a: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hMerge="1">
                  <a:txBody>
                    <a:bodyPr/>
                    <a:lstStyle/>
                    <a:p>
                      <a:pPr algn="ctr"/>
                      <a:endParaRPr lang="en-US" sz="10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hMerge="1">
                  <a:txBody>
                    <a:bodyPr/>
                    <a:lstStyle/>
                    <a:p>
                      <a:pPr algn="ctr"/>
                      <a:endParaRPr lang="en-US" sz="10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hMerge="1">
                  <a:txBody>
                    <a:bodyPr/>
                    <a:lstStyle/>
                    <a:p>
                      <a:pPr algn="ctr"/>
                      <a:endParaRPr lang="en-US" sz="10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r>
              <a:tr h="198000">
                <a:tc>
                  <a:txBody>
                    <a:bodyPr/>
                    <a:lstStyle/>
                    <a:p>
                      <a:pPr algn="ctr"/>
                      <a:endParaRPr lang="en-US" sz="900"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endParaRPr lang="en-US" sz="900"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smtClean="0">
                          <a:latin typeface="+mn-lt"/>
                        </a:rPr>
                        <a:t>6 mm</a:t>
                      </a: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smtClean="0">
                          <a:latin typeface="+mn-lt"/>
                        </a:rPr>
                        <a:t>10 mm</a:t>
                      </a: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smtClean="0">
                          <a:latin typeface="+mn-lt"/>
                        </a:rPr>
                        <a:t>15 mm</a:t>
                      </a: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smtClean="0">
                          <a:latin typeface="+mn-lt"/>
                        </a:rPr>
                        <a:t>20 mm</a:t>
                      </a: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r>
              <a:tr h="211200">
                <a:tc rowSpan="7">
                  <a:txBody>
                    <a:bodyPr/>
                    <a:lstStyle/>
                    <a:p>
                      <a:pPr algn="ctr"/>
                      <a:r>
                        <a:rPr lang="en-US" sz="900" b="1" dirty="0" smtClean="0">
                          <a:latin typeface="+mn-lt"/>
                        </a:rPr>
                        <a:t>Balloon Diameters (mm)</a:t>
                      </a:r>
                    </a:p>
                  </a:txBody>
                  <a:tcPr vert="vert2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smtClean="0">
                          <a:latin typeface="+mn-lt"/>
                        </a:rPr>
                        <a:t>1.00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ZE-6-100P</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r>
              <a:tr h="211200">
                <a:tc vMerge="1">
                  <a:txBody>
                    <a:bodyPr/>
                    <a:lstStyle/>
                    <a:p>
                      <a:pPr algn="ctr"/>
                      <a:endParaRPr lang="en-US" sz="900" b="1" dirty="0" smtClean="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smtClean="0">
                          <a:latin typeface="+mn-lt"/>
                        </a:rPr>
                        <a:t>1.50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ZE-10-150</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ZE-15-150</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r>
              <a:tr h="211200">
                <a:tc v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smtClean="0">
                          <a:latin typeface="+mn-lt"/>
                        </a:rPr>
                        <a:t>2.00</a:t>
                      </a: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ZE-10-200</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ZE-15-200</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ZE-20-200</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r>
              <a:tr h="211200">
                <a:tc v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smtClean="0">
                          <a:latin typeface="+mn-lt"/>
                        </a:rPr>
                        <a:t>2.25</a:t>
                      </a: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ZE-10-225</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ZE-15-225</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ZE-20-225</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r>
              <a:tr h="211200">
                <a:tc v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smtClean="0">
                          <a:latin typeface="+mn-lt"/>
                        </a:rPr>
                        <a:t>2.50</a:t>
                      </a: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ZE-10-250</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ZE-15-250</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ZE-20-250</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r>
              <a:tr h="211200">
                <a:tc v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smtClean="0">
                          <a:latin typeface="+mn-lt"/>
                        </a:rPr>
                        <a:t>2.75</a:t>
                      </a: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ZE-10-275</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ZE-15-275</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r>
              <a:tr h="211200">
                <a:tc v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smtClean="0">
                          <a:latin typeface="+mn-lt"/>
                        </a:rPr>
                        <a:t>3.00</a:t>
                      </a: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ZE-10-300</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ZE-15-300</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smtClean="0">
                          <a:solidFill>
                            <a:srgbClr val="000000"/>
                          </a:solidFill>
                          <a:latin typeface="+mn-lt"/>
                          <a:ea typeface="+mn-ea"/>
                          <a:cs typeface="+mn-cs"/>
                        </a:rPr>
                        <a:t>ZE-20-300</a:t>
                      </a: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r>
            </a:tbl>
          </a:graphicData>
        </a:graphic>
      </p:graphicFrame>
      <p:sp>
        <p:nvSpPr>
          <p:cNvPr id="8" name="ZoneTexte 7"/>
          <p:cNvSpPr txBox="1"/>
          <p:nvPr/>
        </p:nvSpPr>
        <p:spPr>
          <a:xfrm>
            <a:off x="-3" y="8600768"/>
            <a:ext cx="6857997" cy="553998"/>
          </a:xfrm>
          <a:prstGeom prst="rect">
            <a:avLst/>
          </a:prstGeom>
          <a:noFill/>
        </p:spPr>
        <p:txBody>
          <a:bodyPr wrap="square" rtlCol="0">
            <a:spAutoFit/>
          </a:bodyPr>
          <a:lstStyle/>
          <a:p>
            <a:r>
              <a:rPr lang="en-US" sz="600" dirty="0">
                <a:solidFill>
                  <a:schemeClr val="bg1">
                    <a:lumMod val="50000"/>
                  </a:schemeClr>
                </a:solidFill>
              </a:rPr>
              <a:t>This presentation is intended for Healthcare Professionals in EMEA only. </a:t>
            </a:r>
            <a:r>
              <a:rPr lang="en-US" sz="600" dirty="0" smtClean="0">
                <a:solidFill>
                  <a:schemeClr val="bg1">
                    <a:lumMod val="50000"/>
                  </a:schemeClr>
                </a:solidFill>
              </a:rPr>
              <a:t>Prior to use, </a:t>
            </a:r>
            <a:r>
              <a:rPr lang="en-US" sz="600" dirty="0">
                <a:solidFill>
                  <a:schemeClr val="bg1">
                    <a:lumMod val="50000"/>
                  </a:schemeClr>
                </a:solidFill>
              </a:rPr>
              <a:t>refer to the instruction for use supplied with this device for indications, contraindications, side effects</a:t>
            </a:r>
            <a:r>
              <a:rPr lang="en-US" sz="600" dirty="0" smtClean="0">
                <a:solidFill>
                  <a:schemeClr val="bg1">
                    <a:lumMod val="50000"/>
                  </a:schemeClr>
                </a:solidFill>
              </a:rPr>
              <a:t>, suggested </a:t>
            </a:r>
            <a:r>
              <a:rPr lang="en-US" sz="600" dirty="0">
                <a:solidFill>
                  <a:schemeClr val="bg1">
                    <a:lumMod val="50000"/>
                  </a:schemeClr>
                </a:solidFill>
              </a:rPr>
              <a:t>procedure, warnings and </a:t>
            </a:r>
            <a:r>
              <a:rPr lang="en-US" sz="600" dirty="0" smtClean="0">
                <a:solidFill>
                  <a:schemeClr val="bg1">
                    <a:lumMod val="50000"/>
                  </a:schemeClr>
                </a:solidFill>
              </a:rPr>
              <a:t>precautions.  </a:t>
            </a:r>
            <a:r>
              <a:rPr lang="en-US" sz="600" dirty="0" err="1">
                <a:solidFill>
                  <a:schemeClr val="bg1">
                    <a:lumMod val="50000"/>
                  </a:schemeClr>
                </a:solidFill>
              </a:rPr>
              <a:t>Ikazuchi</a:t>
            </a:r>
            <a:r>
              <a:rPr lang="en-US" sz="600" dirty="0">
                <a:solidFill>
                  <a:schemeClr val="bg1">
                    <a:lumMod val="50000"/>
                  </a:schemeClr>
                </a:solidFill>
              </a:rPr>
              <a:t> Zero &amp; RAIDEN3 are manufactured by Kaneka and distributed by Cordis. The third party trademarks used herein are trademarks of their respective owners. Please contact your Cordis representative for product availability in your country. WARNINGS: STERILE product, to be for one-time use only.  The inflated diameter of the balloon should correspond to the diameter of the vessel for treatment.  CORDIS and Cordis LOGO are trademarks or registered trademarks of Cardinal Health.  All other marks are the property of their respective owners. </a:t>
            </a:r>
            <a:r>
              <a:rPr lang="en-US" sz="600" dirty="0" smtClean="0">
                <a:solidFill>
                  <a:schemeClr val="bg1">
                    <a:lumMod val="50000"/>
                  </a:schemeClr>
                </a:solidFill>
              </a:rPr>
              <a:t>© </a:t>
            </a:r>
            <a:r>
              <a:rPr lang="en-US" sz="600" dirty="0">
                <a:solidFill>
                  <a:schemeClr val="bg1">
                    <a:lumMod val="50000"/>
                  </a:schemeClr>
                </a:solidFill>
              </a:rPr>
              <a:t>2017 Cardinal Health. All Rights </a:t>
            </a:r>
            <a:r>
              <a:rPr lang="en-US" sz="600" dirty="0" smtClean="0">
                <a:solidFill>
                  <a:schemeClr val="bg1">
                    <a:lumMod val="50000"/>
                  </a:schemeClr>
                </a:solidFill>
              </a:rPr>
              <a:t>Reserved.  </a:t>
            </a:r>
            <a:r>
              <a:rPr lang="fr-FR" sz="600" dirty="0" smtClean="0">
                <a:solidFill>
                  <a:schemeClr val="bg1">
                    <a:lumMod val="50000"/>
                  </a:schemeClr>
                </a:solidFill>
              </a:rPr>
              <a:t>EU2071 </a:t>
            </a:r>
            <a:r>
              <a:rPr lang="fr-FR" sz="600" dirty="0">
                <a:solidFill>
                  <a:schemeClr val="bg1">
                    <a:lumMod val="50000"/>
                  </a:schemeClr>
                </a:solidFill>
              </a:rPr>
              <a:t>02/17</a:t>
            </a:r>
          </a:p>
        </p:txBody>
      </p:sp>
      <p:pic>
        <p:nvPicPr>
          <p:cNvPr id="2" name="Picture 1"/>
          <p:cNvPicPr>
            <a:picLocks noChangeAspect="1"/>
          </p:cNvPicPr>
          <p:nvPr/>
        </p:nvPicPr>
        <p:blipFill>
          <a:blip r:embed="rId2"/>
          <a:stretch>
            <a:fillRect/>
          </a:stretch>
        </p:blipFill>
        <p:spPr>
          <a:xfrm>
            <a:off x="5053452" y="-14368"/>
            <a:ext cx="1825330" cy="1309768"/>
          </a:xfrm>
          <a:prstGeom prst="rect">
            <a:avLst/>
          </a:prstGeom>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0"/>
            <a:ext cx="6858000" cy="838200"/>
          </a:xfrm>
          <a:solidFill>
            <a:srgbClr val="FA8D29"/>
          </a:solidFill>
        </p:spPr>
        <p:txBody>
          <a:bodyPr/>
          <a:lstStyle/>
          <a:p>
            <a:pPr eaLnBrk="1" hangingPunct="1"/>
            <a:r>
              <a:rPr lang="en-US" dirty="0" smtClean="0">
                <a:solidFill>
                  <a:schemeClr val="tx1"/>
                </a:solidFill>
              </a:rPr>
              <a:t>RAIDEN3™</a:t>
            </a:r>
            <a:r>
              <a:rPr lang="en-US" dirty="0" smtClean="0">
                <a:solidFill>
                  <a:schemeClr val="tx1"/>
                </a:solidFill>
                <a:latin typeface="Arial"/>
                <a:cs typeface="Arial"/>
              </a:rPr>
              <a:t/>
            </a:r>
            <a:br>
              <a:rPr lang="en-US" dirty="0" smtClean="0">
                <a:solidFill>
                  <a:schemeClr val="tx1"/>
                </a:solidFill>
                <a:latin typeface="Arial"/>
                <a:cs typeface="Arial"/>
              </a:rPr>
            </a:br>
            <a:r>
              <a:rPr lang="en-US" sz="1700" dirty="0" smtClean="0">
                <a:solidFill>
                  <a:schemeClr val="tx1"/>
                </a:solidFill>
                <a:cs typeface="Arial"/>
              </a:rPr>
              <a:t>PTCA Post-Dilatation Catheter</a:t>
            </a:r>
            <a:endParaRPr lang="en-US" sz="1700" dirty="0" smtClean="0">
              <a:solidFill>
                <a:schemeClr val="tx1"/>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3374896849"/>
              </p:ext>
            </p:extLst>
          </p:nvPr>
        </p:nvGraphicFramePr>
        <p:xfrm>
          <a:off x="-3" y="6172200"/>
          <a:ext cx="6903720" cy="2971800"/>
        </p:xfrm>
        <a:graphic>
          <a:graphicData uri="http://schemas.openxmlformats.org/drawingml/2006/table">
            <a:tbl>
              <a:tblPr firstRow="1" bandRow="1">
                <a:tableStyleId>{8A107856-5554-42FB-B03E-39F5DBC370BA}</a:tableStyleId>
              </a:tblPr>
              <a:tblGrid>
                <a:gridCol w="256998"/>
                <a:gridCol w="658820"/>
                <a:gridCol w="1268229"/>
                <a:gridCol w="260579"/>
                <a:gridCol w="654407"/>
                <a:gridCol w="1268229"/>
                <a:gridCol w="1268229"/>
                <a:gridCol w="1268229"/>
              </a:tblGrid>
              <a:tr h="0">
                <a:tc gridSpan="2">
                  <a:txBody>
                    <a:bodyPr/>
                    <a:lstStyle/>
                    <a:p>
                      <a:pPr algn="ctr"/>
                      <a:endParaRPr lang="en-US" sz="900"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hMerge="1">
                  <a:txBody>
                    <a:bodyPr/>
                    <a:lstStyle/>
                    <a:p>
                      <a:pPr algn="ctr"/>
                      <a:endParaRPr lang="en-US" sz="900"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smtClean="0">
                          <a:latin typeface="+mn-lt"/>
                        </a:rPr>
                        <a:t>Balloon Length</a:t>
                      </a: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gridSpan="2">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h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gridSpan="3">
                  <a:txBody>
                    <a:bodyPr/>
                    <a:lstStyle/>
                    <a:p>
                      <a:pPr algn="ctr"/>
                      <a:r>
                        <a:rPr lang="en-US" sz="900" b="1" dirty="0" smtClean="0">
                          <a:latin typeface="+mn-lt"/>
                        </a:rPr>
                        <a:t>Balloon Lengths</a:t>
                      </a: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h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h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r>
              <a:tr h="0">
                <a:tc gridSpan="2">
                  <a:txBody>
                    <a:bodyPr/>
                    <a:lstStyle/>
                    <a:p>
                      <a:pPr algn="ctr"/>
                      <a:endParaRPr lang="en-US" sz="900"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hMerge="1">
                  <a:txBody>
                    <a:bodyPr/>
                    <a:lstStyle/>
                    <a:p>
                      <a:pPr algn="ctr"/>
                      <a:endParaRPr lang="en-US" sz="900"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smtClean="0">
                          <a:latin typeface="+mn-lt"/>
                        </a:rPr>
                        <a:t>8 mm</a:t>
                      </a: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gridSpan="2">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h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smtClean="0">
                          <a:latin typeface="+mn-lt"/>
                        </a:rPr>
                        <a:t>10 mm</a:t>
                      </a: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smtClean="0">
                          <a:latin typeface="+mn-lt"/>
                        </a:rPr>
                        <a:t>15 mm</a:t>
                      </a: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smtClean="0">
                          <a:latin typeface="+mn-lt"/>
                        </a:rPr>
                        <a:t>20 mm</a:t>
                      </a: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r>
              <a:tr h="0">
                <a:tc rowSpan="11">
                  <a:txBody>
                    <a:bodyPr/>
                    <a:lstStyle/>
                    <a:p>
                      <a:pPr algn="ctr"/>
                      <a:r>
                        <a:rPr lang="en-US" sz="900" b="1" dirty="0" smtClean="0">
                          <a:latin typeface="+mn-lt"/>
                        </a:rPr>
                        <a:t>Balloon Diameters (mm)</a:t>
                      </a:r>
                    </a:p>
                  </a:txBody>
                  <a:tcPr vert="vert2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900" b="1" kern="1200" dirty="0" smtClean="0">
                          <a:solidFill>
                            <a:schemeClr val="dk1"/>
                          </a:solidFill>
                          <a:latin typeface="+mn-lt"/>
                          <a:ea typeface="+mn-ea"/>
                          <a:cs typeface="+mn-cs"/>
                        </a:rPr>
                        <a:t>1.50</a:t>
                      </a:r>
                      <a:endParaRPr lang="en-US" sz="900" b="1" kern="1200" dirty="0">
                        <a:solidFill>
                          <a:schemeClr val="dk1"/>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RD3-8-150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rowSpan="11">
                  <a:txBody>
                    <a:bodyPr/>
                    <a:lstStyle/>
                    <a:p>
                      <a:pPr algn="ctr"/>
                      <a:r>
                        <a:rPr lang="en-US" sz="900" b="1" kern="1200" dirty="0" smtClean="0">
                          <a:solidFill>
                            <a:schemeClr val="dk1"/>
                          </a:solidFill>
                          <a:latin typeface="+mn-lt"/>
                          <a:ea typeface="+mn-ea"/>
                          <a:cs typeface="+mn-cs"/>
                        </a:rPr>
                        <a:t>Balloon Diameters (mm)</a:t>
                      </a:r>
                      <a:endParaRPr lang="en-US" sz="900" b="1" kern="1200" dirty="0">
                        <a:solidFill>
                          <a:schemeClr val="dk1"/>
                        </a:solidFill>
                        <a:latin typeface="+mn-lt"/>
                        <a:ea typeface="+mn-ea"/>
                        <a:cs typeface="+mn-cs"/>
                      </a:endParaRPr>
                    </a:p>
                  </a:txBody>
                  <a:tcPr vert="vert2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900" b="1" kern="1200" dirty="0" smtClean="0">
                          <a:solidFill>
                            <a:schemeClr val="dk1"/>
                          </a:solidFill>
                          <a:latin typeface="+mn-lt"/>
                          <a:ea typeface="+mn-ea"/>
                          <a:cs typeface="+mn-cs"/>
                        </a:rPr>
                        <a:t>2.00</a:t>
                      </a:r>
                      <a:endParaRPr lang="en-US" sz="900" b="1" kern="1200" dirty="0">
                        <a:solidFill>
                          <a:schemeClr val="dk1"/>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RD3-10-200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a:solidFill>
                            <a:srgbClr val="000000"/>
                          </a:solidFill>
                          <a:latin typeface="+mn-lt"/>
                          <a:ea typeface="+mn-ea"/>
                          <a:cs typeface="+mn-cs"/>
                        </a:rPr>
                        <a:t>RD3-15-200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b="0" i="0" u="none" strike="noStrike" kern="120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r>
              <a:tr h="0">
                <a:tc vMerge="1">
                  <a:txBody>
                    <a:bodyPr/>
                    <a:lstStyle/>
                    <a:p>
                      <a:pPr algn="ctr"/>
                      <a:endParaRPr lang="en-US" sz="900" b="1" dirty="0" smtClean="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kern="1200" dirty="0" smtClean="0">
                          <a:solidFill>
                            <a:schemeClr val="dk1"/>
                          </a:solidFill>
                          <a:latin typeface="+mn-lt"/>
                          <a:ea typeface="+mn-ea"/>
                          <a:cs typeface="+mn-cs"/>
                        </a:rPr>
                        <a:t>1.75</a:t>
                      </a:r>
                      <a:endParaRPr lang="en-US" sz="900" b="1" kern="1200" dirty="0">
                        <a:solidFill>
                          <a:schemeClr val="dk1"/>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RD3-8-175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vMerge="1">
                  <a:txBody>
                    <a:body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900" b="1" kern="1200" dirty="0" smtClean="0">
                          <a:solidFill>
                            <a:schemeClr val="dk1"/>
                          </a:solidFill>
                          <a:latin typeface="+mn-lt"/>
                          <a:ea typeface="+mn-ea"/>
                          <a:cs typeface="+mn-cs"/>
                        </a:rPr>
                        <a:t>2.25</a:t>
                      </a:r>
                      <a:endParaRPr lang="en-US" sz="900" b="1" kern="1200" dirty="0">
                        <a:solidFill>
                          <a:schemeClr val="dk1"/>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RD3-10-225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a:solidFill>
                            <a:srgbClr val="000000"/>
                          </a:solidFill>
                          <a:latin typeface="+mn-lt"/>
                          <a:ea typeface="+mn-ea"/>
                          <a:cs typeface="+mn-cs"/>
                        </a:rPr>
                        <a:t>RD3-15-225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b="0" i="0" u="none" strike="noStrike" kern="1200" dirty="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r>
              <a:tr h="0">
                <a:tc v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dirty="0"/>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vMerge="1">
                  <a:txBody>
                    <a:bodyPr/>
                    <a:lstStyle/>
                    <a:p>
                      <a:pPr algn="ctr" fontAlgn="b"/>
                      <a:endParaRPr lang="en-US" sz="900" b="0" i="0" u="none" strike="noStrike" kern="1200" dirty="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900" b="1" kern="1200" dirty="0" smtClean="0">
                          <a:solidFill>
                            <a:schemeClr val="dk1"/>
                          </a:solidFill>
                          <a:latin typeface="+mn-lt"/>
                          <a:ea typeface="+mn-ea"/>
                          <a:cs typeface="+mn-cs"/>
                        </a:rPr>
                        <a:t>2.50</a:t>
                      </a:r>
                      <a:endParaRPr lang="en-US" sz="900" b="1" kern="1200" dirty="0">
                        <a:solidFill>
                          <a:schemeClr val="dk1"/>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RD3-10-250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RD3-15-250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RD3-20-250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r>
              <a:tr h="0">
                <a:tc v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dirty="0"/>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vMerge="1">
                  <a:txBody>
                    <a:bodyPr/>
                    <a:lstStyle/>
                    <a:p>
                      <a:pPr algn="ctr" fontAlgn="b"/>
                      <a:endParaRPr lang="en-US" sz="900" b="0" i="0" u="none" strike="noStrike" kern="1200" dirty="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900" b="1" kern="1200" dirty="0" smtClean="0">
                          <a:solidFill>
                            <a:schemeClr val="dk1"/>
                          </a:solidFill>
                          <a:latin typeface="+mn-lt"/>
                          <a:ea typeface="+mn-ea"/>
                          <a:cs typeface="+mn-cs"/>
                        </a:rPr>
                        <a:t>2.75</a:t>
                      </a:r>
                      <a:endParaRPr lang="en-US" sz="900" b="1" kern="1200" dirty="0">
                        <a:solidFill>
                          <a:schemeClr val="dk1"/>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RD3-10-275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RD3-15-275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RD3-20-275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r>
              <a:tr h="0">
                <a:tc v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dirty="0"/>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vMerge="1">
                  <a:txBody>
                    <a:bodyPr/>
                    <a:lstStyle/>
                    <a:p>
                      <a:pPr algn="ctr" fontAlgn="b"/>
                      <a:endParaRPr lang="en-US" sz="900" b="0" i="0" u="none" strike="noStrike" kern="1200" dirty="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900" b="1" kern="1200" dirty="0" smtClean="0">
                          <a:solidFill>
                            <a:schemeClr val="dk1"/>
                          </a:solidFill>
                          <a:latin typeface="+mn-lt"/>
                          <a:ea typeface="+mn-ea"/>
                          <a:cs typeface="+mn-cs"/>
                        </a:rPr>
                        <a:t>3.00</a:t>
                      </a:r>
                      <a:endParaRPr lang="en-US" sz="900" b="1" kern="1200" dirty="0">
                        <a:solidFill>
                          <a:schemeClr val="dk1"/>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RD3-10-300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RD3-15-300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RD3-20-300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r>
              <a:tr h="0">
                <a:tc v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dirty="0"/>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vMerge="1">
                  <a:txBody>
                    <a:bodyPr/>
                    <a:lstStyle/>
                    <a:p>
                      <a:pPr algn="ctr" fontAlgn="b"/>
                      <a:endParaRPr lang="en-US" sz="900" b="0" i="0" u="none" strike="noStrike" kern="1200" dirty="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kern="1200" dirty="0" smtClean="0">
                          <a:solidFill>
                            <a:schemeClr val="dk1"/>
                          </a:solidFill>
                          <a:latin typeface="+mn-lt"/>
                          <a:ea typeface="+mn-ea"/>
                          <a:cs typeface="+mn-cs"/>
                        </a:rPr>
                        <a:t>3.25</a:t>
                      </a:r>
                      <a:endParaRPr lang="en-US" sz="900" b="1" kern="1200" dirty="0">
                        <a:solidFill>
                          <a:schemeClr val="dk1"/>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RD3-10-325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RD3-15-325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RD3-20-325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r>
              <a:tr h="0">
                <a:tc v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vMerge="1">
                  <a:txBody>
                    <a:bodyPr/>
                    <a:lstStyle/>
                    <a:p>
                      <a:pPr algn="ctr" fontAlgn="b"/>
                      <a:endParaRPr lang="en-US" sz="900" b="0" i="0" u="none" strike="noStrike" kern="1200" dirty="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kern="1200" dirty="0" smtClean="0">
                          <a:solidFill>
                            <a:schemeClr val="dk1"/>
                          </a:solidFill>
                          <a:latin typeface="+mn-lt"/>
                          <a:ea typeface="+mn-ea"/>
                          <a:cs typeface="+mn-cs"/>
                        </a:rPr>
                        <a:t>3.50</a:t>
                      </a:r>
                      <a:endParaRPr lang="en-US" sz="900" b="1" kern="1200" dirty="0">
                        <a:solidFill>
                          <a:schemeClr val="dk1"/>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RD3-10-350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RD3-15-350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RD3-20-350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r>
              <a:tr h="0">
                <a:tc vMerge="1">
                  <a:txBody>
                    <a:bodyPr/>
                    <a:lstStyle/>
                    <a:p>
                      <a:pPr algn="ctr"/>
                      <a:endParaRPr lang="en-US" sz="900" b="1" dirty="0" smtClean="0">
                        <a:latin typeface="+mn-lt"/>
                      </a:endParaRPr>
                    </a:p>
                  </a:txBody>
                  <a:tcPr vert="vert2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vMerge="1">
                  <a:txBody>
                    <a:bodyPr/>
                    <a:lstStyle/>
                    <a:p>
                      <a:pPr algn="ctr" fontAlgn="b"/>
                      <a:endParaRPr lang="en-US" sz="900" b="0" i="0" u="none" strike="noStrike" kern="1200" dirty="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kern="1200" dirty="0" smtClean="0">
                          <a:solidFill>
                            <a:schemeClr val="dk1"/>
                          </a:solidFill>
                          <a:latin typeface="+mn-lt"/>
                          <a:ea typeface="+mn-ea"/>
                          <a:cs typeface="+mn-cs"/>
                        </a:rPr>
                        <a:t>3.75</a:t>
                      </a:r>
                      <a:endParaRPr lang="en-US" sz="900" b="1" kern="1200" dirty="0">
                        <a:solidFill>
                          <a:schemeClr val="dk1"/>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RD3-10-375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RD3-15-375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RD3-20-375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r>
              <a:tr h="0">
                <a:tc vMerge="1">
                  <a:txBody>
                    <a:bodyPr/>
                    <a:lstStyle/>
                    <a:p>
                      <a:pPr algn="ctr"/>
                      <a:endParaRPr lang="en-US" sz="900" b="1" dirty="0" smtClean="0">
                        <a:latin typeface="+mn-lt"/>
                      </a:endParaRPr>
                    </a:p>
                  </a:txBody>
                  <a:tcPr vert="vert2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vMerge="1">
                  <a:txBody>
                    <a:bodyPr/>
                    <a:lstStyle/>
                    <a:p>
                      <a:pPr algn="ctr" fontAlgn="b"/>
                      <a:endParaRPr lang="en-US" sz="900" b="0" i="0" u="none" strike="noStrike" kern="1200" dirty="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kern="1200" dirty="0" smtClean="0">
                          <a:solidFill>
                            <a:schemeClr val="dk1"/>
                          </a:solidFill>
                          <a:latin typeface="+mn-lt"/>
                          <a:ea typeface="+mn-ea"/>
                          <a:cs typeface="+mn-cs"/>
                        </a:rPr>
                        <a:t>4.00</a:t>
                      </a:r>
                      <a:endParaRPr lang="en-US" sz="900" b="1" kern="1200" dirty="0">
                        <a:solidFill>
                          <a:schemeClr val="dk1"/>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RD3-10-400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RD3-15-400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RD3-20-400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r>
              <a:tr h="0">
                <a:tc vMerge="1">
                  <a:txBody>
                    <a:bodyPr/>
                    <a:lstStyle/>
                    <a:p>
                      <a:pPr algn="ctr"/>
                      <a:endParaRPr lang="en-US" sz="900" b="1" dirty="0" smtClean="0">
                        <a:latin typeface="+mn-lt"/>
                      </a:endParaRPr>
                    </a:p>
                  </a:txBody>
                  <a:tcPr vert="vert2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vMerge="1">
                  <a:txBody>
                    <a:bodyPr/>
                    <a:lstStyle/>
                    <a:p>
                      <a:pPr algn="ctr" fontAlgn="b"/>
                      <a:endParaRPr lang="en-US" sz="900" b="0" i="0" u="none" strike="noStrike" kern="1200" dirty="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kern="1200" dirty="0" smtClean="0">
                          <a:solidFill>
                            <a:schemeClr val="dk1"/>
                          </a:solidFill>
                          <a:latin typeface="+mn-lt"/>
                          <a:ea typeface="+mn-ea"/>
                          <a:cs typeface="+mn-cs"/>
                        </a:rPr>
                        <a:t>4.25</a:t>
                      </a:r>
                      <a:endParaRPr lang="en-US" sz="900" b="1" kern="1200" dirty="0">
                        <a:solidFill>
                          <a:schemeClr val="dk1"/>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RD3-10-425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RD3-15-425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r>
              <a:tr h="0">
                <a:tc vMerge="1">
                  <a:txBody>
                    <a:bodyPr/>
                    <a:lstStyle/>
                    <a:p>
                      <a:pPr algn="ctr"/>
                      <a:endParaRPr lang="en-US" sz="900" b="1" dirty="0" smtClean="0">
                        <a:latin typeface="+mn-lt"/>
                      </a:endParaRPr>
                    </a:p>
                  </a:txBody>
                  <a:tcPr vert="vert2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vMerge="1">
                  <a:txBody>
                    <a:bodyPr/>
                    <a:lstStyle/>
                    <a:p>
                      <a:pPr algn="ctr" fontAlgn="b"/>
                      <a:endParaRPr lang="en-US" sz="900" b="0" i="0" u="none" strike="noStrike" kern="1200" dirty="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kern="1200" dirty="0" smtClean="0">
                          <a:solidFill>
                            <a:schemeClr val="dk1"/>
                          </a:solidFill>
                          <a:latin typeface="+mn-lt"/>
                          <a:ea typeface="+mn-ea"/>
                          <a:cs typeface="+mn-cs"/>
                        </a:rPr>
                        <a:t>4.50</a:t>
                      </a:r>
                      <a:endParaRPr lang="en-US" sz="900" b="1" kern="1200" dirty="0">
                        <a:solidFill>
                          <a:schemeClr val="dk1"/>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RD3-10-450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RD3-15-450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r>
            </a:tbl>
          </a:graphicData>
        </a:graphic>
      </p:graphicFrame>
      <p:graphicFrame>
        <p:nvGraphicFramePr>
          <p:cNvPr id="5" name="Content Placeholder 4"/>
          <p:cNvGraphicFramePr>
            <a:graphicFrameLocks noGrp="1"/>
          </p:cNvGraphicFramePr>
          <p:nvPr>
            <p:ph idx="1"/>
            <p:extLst>
              <p:ext uri="{D42A27DB-BD31-4B8C-83A1-F6EECF244321}">
                <p14:modId xmlns:p14="http://schemas.microsoft.com/office/powerpoint/2010/main" val="235070936"/>
              </p:ext>
            </p:extLst>
          </p:nvPr>
        </p:nvGraphicFramePr>
        <p:xfrm>
          <a:off x="-4" y="852054"/>
          <a:ext cx="6903719" cy="5320149"/>
        </p:xfrm>
        <a:graphic>
          <a:graphicData uri="http://schemas.openxmlformats.org/drawingml/2006/table">
            <a:tbl>
              <a:tblPr firstRow="1" bandRow="1">
                <a:tableStyleId>{93296810-A885-4BE3-A3E7-6D5BEEA58F35}</a:tableStyleId>
              </a:tblPr>
              <a:tblGrid>
                <a:gridCol w="2224535"/>
                <a:gridCol w="744080"/>
                <a:gridCol w="1598485"/>
                <a:gridCol w="120231"/>
                <a:gridCol w="2216388"/>
              </a:tblGrid>
              <a:tr h="254857">
                <a:tc>
                  <a:txBody>
                    <a:bodyPr/>
                    <a:lstStyle/>
                    <a:p>
                      <a:r>
                        <a:rPr lang="en-US" sz="1000" dirty="0" smtClean="0">
                          <a:solidFill>
                            <a:schemeClr val="tx1"/>
                          </a:solidFill>
                          <a:effectLst/>
                        </a:rPr>
                        <a:t>Attribute</a:t>
                      </a:r>
                      <a:endParaRPr lang="en-US" sz="1000" dirty="0">
                        <a:solidFill>
                          <a:schemeClr val="tx1"/>
                        </a:solidFill>
                        <a:effectLst/>
                      </a:endParaRPr>
                    </a:p>
                  </a:txBody>
                  <a:tcPr anchor="ctr">
                    <a:solidFill>
                      <a:srgbClr val="FA8D29"/>
                    </a:solidFill>
                  </a:tcPr>
                </a:tc>
                <a:tc gridSpan="4">
                  <a:txBody>
                    <a:bodyPr/>
                    <a:lstStyle/>
                    <a:p>
                      <a:r>
                        <a:rPr lang="en-US" sz="1000" dirty="0" smtClean="0">
                          <a:solidFill>
                            <a:schemeClr val="tx1"/>
                          </a:solidFill>
                          <a:effectLst/>
                        </a:rPr>
                        <a:t>Description</a:t>
                      </a:r>
                      <a:endParaRPr lang="en-US" sz="1000" dirty="0">
                        <a:solidFill>
                          <a:schemeClr val="tx1"/>
                        </a:solidFill>
                        <a:effectLst/>
                      </a:endParaRPr>
                    </a:p>
                  </a:txBody>
                  <a:tcPr anchor="ctr">
                    <a:solidFill>
                      <a:srgbClr val="FA8D29"/>
                    </a:solidFill>
                  </a:tcPr>
                </a:tc>
                <a:tc hMerge="1">
                  <a:txBody>
                    <a:bodyPr/>
                    <a:lstStyle/>
                    <a:p>
                      <a:endParaRPr lang="en-US"/>
                    </a:p>
                  </a:txBody>
                  <a:tcPr/>
                </a:tc>
                <a:tc hMerge="1">
                  <a:txBody>
                    <a:bodyPr/>
                    <a:lstStyle/>
                    <a:p>
                      <a:endParaRPr lang="en-US" sz="1200" dirty="0"/>
                    </a:p>
                  </a:txBody>
                  <a:tcPr/>
                </a:tc>
                <a:tc hMerge="1">
                  <a:txBody>
                    <a:bodyPr/>
                    <a:lstStyle/>
                    <a:p>
                      <a:endParaRPr lang="en-US"/>
                    </a:p>
                  </a:txBody>
                  <a:tcPr/>
                </a:tc>
              </a:tr>
              <a:tr h="238929">
                <a:tc>
                  <a:txBody>
                    <a:bodyPr/>
                    <a:lstStyle/>
                    <a:p>
                      <a:r>
                        <a:rPr lang="en-US" sz="900" dirty="0" smtClean="0"/>
                        <a:t>Nominal (NP)</a:t>
                      </a:r>
                      <a:r>
                        <a:rPr lang="en-US" sz="900" baseline="0" dirty="0" smtClean="0"/>
                        <a:t> | Rated Pressure (RBP)</a:t>
                      </a:r>
                      <a:endParaRPr lang="en-US" sz="900" dirty="0"/>
                    </a:p>
                  </a:txBody>
                  <a:tcPr anchor="ctr"/>
                </a:tc>
                <a:tc>
                  <a:txBody>
                    <a:bodyPr/>
                    <a:lstStyle/>
                    <a:p>
                      <a:pPr algn="ctr"/>
                      <a:r>
                        <a:rPr lang="en-US" sz="900" dirty="0" smtClean="0"/>
                        <a:t>NP: 12 </a:t>
                      </a:r>
                      <a:r>
                        <a:rPr lang="en-US" sz="900" dirty="0" err="1" smtClean="0"/>
                        <a:t>atm</a:t>
                      </a:r>
                      <a:r>
                        <a:rPr lang="en-US" sz="900" dirty="0" smtClean="0"/>
                        <a:t> </a:t>
                      </a:r>
                      <a:endParaRPr lang="en-US" sz="900" dirty="0"/>
                    </a:p>
                  </a:txBody>
                  <a:tcPr marL="0" marR="0" anchor="ctr"/>
                </a:tc>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900" baseline="0" dirty="0" smtClean="0"/>
                        <a:t>RBP: 20 </a:t>
                      </a:r>
                      <a:r>
                        <a:rPr lang="en-US" sz="900" dirty="0" err="1" smtClean="0"/>
                        <a:t>atm</a:t>
                      </a:r>
                      <a:r>
                        <a:rPr lang="en-US" sz="900" dirty="0" smtClean="0"/>
                        <a:t> (ø</a:t>
                      </a:r>
                      <a:r>
                        <a:rPr lang="en-US" sz="900" dirty="0" smtClean="0">
                          <a:solidFill>
                            <a:schemeClr val="tx1"/>
                          </a:solidFill>
                        </a:rPr>
                        <a:t>1.5</a:t>
                      </a:r>
                      <a:r>
                        <a:rPr lang="en-US" sz="900" baseline="0" dirty="0" smtClean="0"/>
                        <a:t> – 2.00 </a:t>
                      </a:r>
                      <a:r>
                        <a:rPr lang="en-US" sz="900" dirty="0" smtClean="0"/>
                        <a:t>mm, ø4.25</a:t>
                      </a:r>
                      <a:r>
                        <a:rPr lang="en-US" sz="900" baseline="0" dirty="0" smtClean="0"/>
                        <a:t> – 4.50 </a:t>
                      </a:r>
                      <a:r>
                        <a:rPr lang="en-US" sz="900" dirty="0" smtClean="0"/>
                        <a:t>mm), 22atm (ø2.25</a:t>
                      </a:r>
                      <a:r>
                        <a:rPr lang="en-US" sz="900" baseline="0" dirty="0" smtClean="0"/>
                        <a:t> – 4.00 </a:t>
                      </a:r>
                      <a:r>
                        <a:rPr lang="en-US" sz="900" dirty="0" smtClean="0"/>
                        <a:t>mm)</a:t>
                      </a:r>
                      <a:endParaRPr lang="en-US" sz="900" dirty="0"/>
                    </a:p>
                  </a:txBody>
                  <a:tcPr marL="0" marR="0" anchor="ct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900" dirty="0"/>
                    </a:p>
                  </a:txBody>
                  <a:tcPr/>
                </a:tc>
                <a:tc hMerge="1">
                  <a:txBody>
                    <a:bodyPr/>
                    <a:lstStyle/>
                    <a:p>
                      <a:endParaRPr lang="en-US"/>
                    </a:p>
                  </a:txBody>
                  <a:tcPr/>
                </a:tc>
              </a:tr>
              <a:tr h="238929">
                <a:tc>
                  <a:txBody>
                    <a:bodyPr/>
                    <a:lstStyle/>
                    <a:p>
                      <a:r>
                        <a:rPr lang="en-US" sz="900" dirty="0" smtClean="0"/>
                        <a:t>Tip OD (tip</a:t>
                      </a:r>
                      <a:r>
                        <a:rPr lang="en-US" sz="900" baseline="0" dirty="0" smtClean="0"/>
                        <a:t> entry profile)</a:t>
                      </a:r>
                      <a:endParaRPr lang="en-US" sz="900" dirty="0"/>
                    </a:p>
                  </a:txBody>
                  <a:tcPr anchor="ctr"/>
                </a:tc>
                <a:tc gridSpan="4">
                  <a:txBody>
                    <a:bodyPr/>
                    <a:lstStyle/>
                    <a:p>
                      <a:r>
                        <a:rPr lang="en-US" sz="900" dirty="0" smtClean="0"/>
                        <a:t>0.43mm</a:t>
                      </a:r>
                      <a:endParaRPr lang="en-US" sz="900" dirty="0"/>
                    </a:p>
                  </a:txBody>
                  <a:tcPr anchor="ctr"/>
                </a:tc>
                <a:tc hMerge="1">
                  <a:txBody>
                    <a:bodyPr/>
                    <a:lstStyle/>
                    <a:p>
                      <a:endParaRPr lang="en-US"/>
                    </a:p>
                  </a:txBody>
                  <a:tcPr/>
                </a:tc>
                <a:tc hMerge="1">
                  <a:txBody>
                    <a:bodyPr/>
                    <a:lstStyle/>
                    <a:p>
                      <a:endParaRPr lang="en-US" sz="1200" dirty="0"/>
                    </a:p>
                  </a:txBody>
                  <a:tcPr/>
                </a:tc>
                <a:tc hMerge="1">
                  <a:txBody>
                    <a:bodyPr/>
                    <a:lstStyle/>
                    <a:p>
                      <a:endParaRPr lang="en-US"/>
                    </a:p>
                  </a:txBody>
                  <a:tcPr/>
                </a:tc>
              </a:tr>
              <a:tr h="238929">
                <a:tc rowSpan="2">
                  <a:txBody>
                    <a:bodyPr/>
                    <a:lstStyle/>
                    <a:p>
                      <a:r>
                        <a:rPr lang="en-US" sz="900" dirty="0" smtClean="0">
                          <a:solidFill>
                            <a:schemeClr val="tx1"/>
                          </a:solidFill>
                        </a:rPr>
                        <a:t>Balloon</a:t>
                      </a:r>
                      <a:r>
                        <a:rPr lang="en-US" sz="900" baseline="0" dirty="0" smtClean="0">
                          <a:solidFill>
                            <a:schemeClr val="tx1"/>
                          </a:solidFill>
                        </a:rPr>
                        <a:t> Compliance</a:t>
                      </a:r>
                      <a:endParaRPr lang="en-US" sz="900" dirty="0">
                        <a:solidFill>
                          <a:schemeClr val="tx1"/>
                        </a:solidFill>
                      </a:endParaRPr>
                    </a:p>
                  </a:txBody>
                  <a:tcPr anchor="ctr"/>
                </a:tc>
                <a:tc gridSpan="2">
                  <a:txBody>
                    <a:bodyPr/>
                    <a:lstStyle/>
                    <a:p>
                      <a:r>
                        <a:rPr lang="en-US" sz="900" b="1" dirty="0" smtClean="0"/>
                        <a:t>Balloon diameter (mm)</a:t>
                      </a:r>
                      <a:endParaRPr lang="en-US" sz="900" b="1" dirty="0"/>
                    </a:p>
                  </a:txBody>
                  <a:tcPr anchor="ctr"/>
                </a:tc>
                <a:tc hMerge="1">
                  <a:txBody>
                    <a:bodyPr/>
                    <a:lstStyle/>
                    <a:p>
                      <a:endParaRPr lang="en-US"/>
                    </a:p>
                  </a:txBody>
                  <a:tcPr/>
                </a:tc>
                <a:tc gridSpan="2">
                  <a:txBody>
                    <a:bodyPr/>
                    <a:lstStyle/>
                    <a:p>
                      <a:r>
                        <a:rPr lang="en-US" sz="900" b="1" dirty="0" smtClean="0"/>
                        <a:t>% Growth (NP to RBP)</a:t>
                      </a:r>
                      <a:r>
                        <a:rPr lang="en-US" sz="900" b="1" baseline="30000" dirty="0" smtClean="0"/>
                        <a:t> </a:t>
                      </a:r>
                      <a:endParaRPr lang="en-US" sz="900" b="1" dirty="0"/>
                    </a:p>
                  </a:txBody>
                  <a:tcPr anchor="ctr"/>
                </a:tc>
                <a:tc hMerge="1">
                  <a:txBody>
                    <a:bodyPr/>
                    <a:lstStyle/>
                    <a:p>
                      <a:endParaRPr lang="en-US"/>
                    </a:p>
                  </a:txBody>
                  <a:tcPr/>
                </a:tc>
              </a:tr>
              <a:tr h="1959215">
                <a:tc vMerge="1">
                  <a:txBody>
                    <a:bodyPr/>
                    <a:lstStyle/>
                    <a:p>
                      <a:endParaRPr lang="en-US"/>
                    </a:p>
                  </a:txBody>
                  <a:tcPr/>
                </a:tc>
                <a:tc gridSpan="2">
                  <a:txBody>
                    <a:bodyPr/>
                    <a:lstStyle/>
                    <a:p>
                      <a:r>
                        <a:rPr lang="en-US" sz="900" dirty="0" smtClean="0"/>
                        <a:t>1.50</a:t>
                      </a:r>
                    </a:p>
                    <a:p>
                      <a:r>
                        <a:rPr lang="en-US" sz="900" dirty="0" smtClean="0"/>
                        <a:t>1.75</a:t>
                      </a:r>
                    </a:p>
                    <a:p>
                      <a:r>
                        <a:rPr lang="en-US" sz="900" dirty="0" smtClean="0"/>
                        <a:t>2.00</a:t>
                      </a:r>
                    </a:p>
                    <a:p>
                      <a:r>
                        <a:rPr lang="en-US" sz="900" dirty="0" smtClean="0"/>
                        <a:t>2.25</a:t>
                      </a:r>
                    </a:p>
                    <a:p>
                      <a:r>
                        <a:rPr lang="en-US" sz="900" dirty="0" smtClean="0"/>
                        <a:t>2.50</a:t>
                      </a:r>
                    </a:p>
                    <a:p>
                      <a:r>
                        <a:rPr lang="en-US" sz="900" dirty="0" smtClean="0"/>
                        <a:t>2.75</a:t>
                      </a:r>
                    </a:p>
                    <a:p>
                      <a:r>
                        <a:rPr lang="en-US" sz="900" dirty="0" smtClean="0"/>
                        <a:t>3.00</a:t>
                      </a:r>
                    </a:p>
                    <a:p>
                      <a:r>
                        <a:rPr lang="en-US" sz="900" dirty="0" smtClean="0"/>
                        <a:t>3.25</a:t>
                      </a:r>
                    </a:p>
                    <a:p>
                      <a:r>
                        <a:rPr lang="en-US" sz="900" dirty="0" smtClean="0"/>
                        <a:t>3.50</a:t>
                      </a:r>
                    </a:p>
                    <a:p>
                      <a:r>
                        <a:rPr lang="en-US" sz="900" dirty="0" smtClean="0"/>
                        <a:t>3.75</a:t>
                      </a:r>
                    </a:p>
                    <a:p>
                      <a:r>
                        <a:rPr lang="en-US" sz="900" dirty="0" smtClean="0"/>
                        <a:t>4.00</a:t>
                      </a:r>
                    </a:p>
                    <a:p>
                      <a:r>
                        <a:rPr lang="en-US" sz="900" dirty="0" smtClean="0"/>
                        <a:t>4.25</a:t>
                      </a:r>
                    </a:p>
                    <a:p>
                      <a:r>
                        <a:rPr lang="en-US" sz="900" dirty="0" smtClean="0"/>
                        <a:t>4.50</a:t>
                      </a:r>
                      <a:endParaRPr lang="en-US" sz="900" dirty="0"/>
                    </a:p>
                  </a:txBody>
                  <a:tcPr anchor="ctr"/>
                </a:tc>
                <a:tc hMerge="1">
                  <a:txBody>
                    <a:bodyPr/>
                    <a:lstStyle/>
                    <a:p>
                      <a:endParaRPr lang="en-US"/>
                    </a:p>
                  </a:txBody>
                  <a:tcPr/>
                </a:tc>
                <a:tc gridSpan="2">
                  <a:txBody>
                    <a:bodyPr/>
                    <a:lstStyle/>
                    <a:p>
                      <a:r>
                        <a:rPr lang="en-US" sz="900" dirty="0" smtClean="0">
                          <a:solidFill>
                            <a:schemeClr val="tx1"/>
                          </a:solidFill>
                        </a:rPr>
                        <a:t>6.67%</a:t>
                      </a:r>
                    </a:p>
                    <a:p>
                      <a:r>
                        <a:rPr lang="en-US" sz="900" dirty="0" smtClean="0">
                          <a:solidFill>
                            <a:schemeClr val="tx1"/>
                          </a:solidFill>
                        </a:rPr>
                        <a:t>6.86%</a:t>
                      </a:r>
                    </a:p>
                    <a:p>
                      <a:r>
                        <a:rPr lang="en-US" sz="900" dirty="0" smtClean="0">
                          <a:solidFill>
                            <a:schemeClr val="tx1"/>
                          </a:solidFill>
                        </a:rPr>
                        <a:t>5.50%</a:t>
                      </a:r>
                    </a:p>
                    <a:p>
                      <a:r>
                        <a:rPr lang="en-US" sz="900" dirty="0" smtClean="0">
                          <a:solidFill>
                            <a:schemeClr val="tx1"/>
                          </a:solidFill>
                        </a:rPr>
                        <a:t>7.56%</a:t>
                      </a:r>
                    </a:p>
                    <a:p>
                      <a:r>
                        <a:rPr lang="en-US" sz="900" dirty="0" smtClean="0">
                          <a:solidFill>
                            <a:schemeClr val="tx1"/>
                          </a:solidFill>
                        </a:rPr>
                        <a:t>8.40%</a:t>
                      </a:r>
                    </a:p>
                    <a:p>
                      <a:r>
                        <a:rPr lang="en-US" sz="900" dirty="0" smtClean="0">
                          <a:solidFill>
                            <a:schemeClr val="tx1"/>
                          </a:solidFill>
                        </a:rPr>
                        <a:t>8.00%</a:t>
                      </a:r>
                    </a:p>
                    <a:p>
                      <a:r>
                        <a:rPr lang="en-US" sz="900" dirty="0" smtClean="0">
                          <a:solidFill>
                            <a:schemeClr val="tx1"/>
                          </a:solidFill>
                        </a:rPr>
                        <a:t>6.33%</a:t>
                      </a:r>
                    </a:p>
                    <a:p>
                      <a:r>
                        <a:rPr lang="en-US" sz="900" dirty="0" smtClean="0">
                          <a:solidFill>
                            <a:schemeClr val="tx1"/>
                          </a:solidFill>
                        </a:rPr>
                        <a:t>6.15%</a:t>
                      </a:r>
                    </a:p>
                    <a:p>
                      <a:r>
                        <a:rPr lang="en-US" sz="900" dirty="0" smtClean="0">
                          <a:solidFill>
                            <a:schemeClr val="tx1"/>
                          </a:solidFill>
                        </a:rPr>
                        <a:t>6.29%</a:t>
                      </a:r>
                    </a:p>
                    <a:p>
                      <a:r>
                        <a:rPr lang="en-US" sz="900" dirty="0" smtClean="0">
                          <a:solidFill>
                            <a:schemeClr val="tx1"/>
                          </a:solidFill>
                        </a:rPr>
                        <a:t>6.40%</a:t>
                      </a:r>
                    </a:p>
                    <a:p>
                      <a:r>
                        <a:rPr lang="en-US" sz="900" dirty="0" smtClean="0">
                          <a:solidFill>
                            <a:schemeClr val="tx1"/>
                          </a:solidFill>
                        </a:rPr>
                        <a:t>6.50%</a:t>
                      </a:r>
                    </a:p>
                    <a:p>
                      <a:r>
                        <a:rPr lang="en-US" sz="900" dirty="0" smtClean="0">
                          <a:solidFill>
                            <a:schemeClr val="tx1"/>
                          </a:solidFill>
                        </a:rPr>
                        <a:t>5.18%</a:t>
                      </a:r>
                    </a:p>
                    <a:p>
                      <a:r>
                        <a:rPr lang="en-US" sz="900" dirty="0" smtClean="0">
                          <a:solidFill>
                            <a:schemeClr val="tx1"/>
                          </a:solidFill>
                        </a:rPr>
                        <a:t>5.11%</a:t>
                      </a:r>
                      <a:endParaRPr lang="en-US" sz="900" dirty="0">
                        <a:solidFill>
                          <a:schemeClr val="tx1"/>
                        </a:solidFill>
                      </a:endParaRPr>
                    </a:p>
                  </a:txBody>
                  <a:tcPr anchor="ctr"/>
                </a:tc>
                <a:tc hMerge="1">
                  <a:txBody>
                    <a:bodyPr/>
                    <a:lstStyle/>
                    <a:p>
                      <a:endParaRPr lang="en-US"/>
                    </a:p>
                  </a:txBody>
                  <a:tcPr/>
                </a:tc>
              </a:tr>
              <a:tr h="238929">
                <a:tc>
                  <a:txBody>
                    <a:bodyPr/>
                    <a:lstStyle/>
                    <a:p>
                      <a:r>
                        <a:rPr lang="en-US" sz="900" kern="1200" dirty="0" smtClean="0">
                          <a:solidFill>
                            <a:schemeClr val="tx1"/>
                          </a:solidFill>
                          <a:latin typeface="+mn-lt"/>
                          <a:ea typeface="+mn-ea"/>
                          <a:cs typeface="+mn-cs"/>
                        </a:rPr>
                        <a:t>Compatible Max Guidewire OD</a:t>
                      </a:r>
                      <a:endParaRPr lang="en-US" sz="900" kern="1200" dirty="0">
                        <a:solidFill>
                          <a:schemeClr val="tx1"/>
                        </a:solidFill>
                        <a:latin typeface="+mn-lt"/>
                        <a:ea typeface="+mn-ea"/>
                        <a:cs typeface="+mn-cs"/>
                      </a:endParaRPr>
                    </a:p>
                  </a:txBody>
                  <a:tcPr anchor="ctr"/>
                </a:tc>
                <a:tc gridSpan="4">
                  <a:txBody>
                    <a:bodyPr/>
                    <a:lstStyle/>
                    <a:p>
                      <a:r>
                        <a:rPr lang="en-US" sz="900" dirty="0" smtClean="0"/>
                        <a:t>0.014”</a:t>
                      </a:r>
                      <a:endParaRPr lang="en-US" sz="900" dirty="0"/>
                    </a:p>
                  </a:txBody>
                  <a:tcPr anchor="ctr"/>
                </a:tc>
                <a:tc hMerge="1">
                  <a:txBody>
                    <a:bodyPr/>
                    <a:lstStyle/>
                    <a:p>
                      <a:endParaRPr lang="en-US"/>
                    </a:p>
                  </a:txBody>
                  <a:tcPr/>
                </a:tc>
                <a:tc hMerge="1">
                  <a:txBody>
                    <a:bodyPr/>
                    <a:lstStyle/>
                    <a:p>
                      <a:endParaRPr lang="en-US" sz="1200" dirty="0"/>
                    </a:p>
                  </a:txBody>
                  <a:tcPr/>
                </a:tc>
                <a:tc hMerge="1">
                  <a:txBody>
                    <a:bodyPr/>
                    <a:lstStyle/>
                    <a:p>
                      <a:endParaRPr lang="en-US"/>
                    </a:p>
                  </a:txBody>
                  <a:tcPr/>
                </a:tc>
              </a:tr>
              <a:tr h="238929">
                <a:tc>
                  <a:txBody>
                    <a:bodyPr/>
                    <a:lstStyle/>
                    <a:p>
                      <a:r>
                        <a:rPr lang="en-US" sz="900" dirty="0" smtClean="0">
                          <a:solidFill>
                            <a:schemeClr val="tx1"/>
                          </a:solidFill>
                        </a:rPr>
                        <a:t>Guide Catheter Compatibility</a:t>
                      </a:r>
                      <a:endParaRPr lang="en-US" sz="900" dirty="0">
                        <a:solidFill>
                          <a:schemeClr val="tx1"/>
                        </a:solidFill>
                      </a:endParaRPr>
                    </a:p>
                  </a:txBody>
                  <a:tcPr anchor="ctr"/>
                </a:tc>
                <a:tc gridSpan="4">
                  <a:txBody>
                    <a:bodyPr/>
                    <a:lstStyle/>
                    <a:p>
                      <a:r>
                        <a:rPr lang="en-US" sz="900" dirty="0" smtClean="0"/>
                        <a:t>5 F</a:t>
                      </a:r>
                      <a:endParaRPr lang="en-US" sz="900" dirty="0"/>
                    </a:p>
                  </a:txBody>
                  <a:tcPr anchor="ctr"/>
                </a:tc>
                <a:tc hMerge="1">
                  <a:txBody>
                    <a:bodyPr/>
                    <a:lstStyle/>
                    <a:p>
                      <a:endParaRPr lang="en-US"/>
                    </a:p>
                  </a:txBody>
                  <a:tcPr/>
                </a:tc>
                <a:tc hMerge="1">
                  <a:txBody>
                    <a:bodyPr/>
                    <a:lstStyle/>
                    <a:p>
                      <a:endParaRPr lang="en-US" sz="1200" dirty="0"/>
                    </a:p>
                  </a:txBody>
                  <a:tcPr/>
                </a:tc>
                <a:tc hMerge="1">
                  <a:txBody>
                    <a:bodyPr/>
                    <a:lstStyle/>
                    <a:p>
                      <a:endParaRPr lang="en-US"/>
                    </a:p>
                  </a:txBody>
                  <a:tcPr/>
                </a:tc>
              </a:tr>
              <a:tr h="238929">
                <a:tc>
                  <a:txBody>
                    <a:bodyPr/>
                    <a:lstStyle/>
                    <a:p>
                      <a:r>
                        <a:rPr lang="en-US" sz="900" dirty="0" smtClean="0">
                          <a:solidFill>
                            <a:schemeClr val="tx1"/>
                          </a:solidFill>
                        </a:rPr>
                        <a:t>Tip material</a:t>
                      </a:r>
                      <a:r>
                        <a:rPr lang="en-US" sz="900" baseline="0" dirty="0" smtClean="0">
                          <a:solidFill>
                            <a:schemeClr val="tx1"/>
                          </a:solidFill>
                        </a:rPr>
                        <a:t> (length)</a:t>
                      </a:r>
                      <a:endParaRPr lang="en-US" sz="900" dirty="0">
                        <a:solidFill>
                          <a:schemeClr val="tx1"/>
                        </a:solidFill>
                      </a:endParaRPr>
                    </a:p>
                  </a:txBody>
                  <a:tcPr anchor="ctr"/>
                </a:tc>
                <a:tc gridSpan="4">
                  <a:txBody>
                    <a:bodyPr/>
                    <a:lstStyle/>
                    <a:p>
                      <a:r>
                        <a:rPr lang="en-US" sz="900" dirty="0" err="1" smtClean="0"/>
                        <a:t>Pebax</a:t>
                      </a:r>
                      <a:r>
                        <a:rPr lang="en-US" sz="900" dirty="0" smtClean="0"/>
                        <a:t> (4.0m)</a:t>
                      </a:r>
                      <a:endParaRPr lang="en-US" sz="900" dirty="0"/>
                    </a:p>
                  </a:txBody>
                  <a:tcPr anchor="ctr"/>
                </a:tc>
                <a:tc hMerge="1">
                  <a:txBody>
                    <a:bodyPr/>
                    <a:lstStyle/>
                    <a:p>
                      <a:endParaRPr lang="en-US"/>
                    </a:p>
                  </a:txBody>
                  <a:tcPr/>
                </a:tc>
                <a:tc hMerge="1">
                  <a:txBody>
                    <a:bodyPr/>
                    <a:lstStyle/>
                    <a:p>
                      <a:endParaRPr lang="en-US"/>
                    </a:p>
                  </a:txBody>
                  <a:tcPr/>
                </a:tc>
                <a:tc hMerge="1">
                  <a:txBody>
                    <a:bodyPr/>
                    <a:lstStyle/>
                    <a:p>
                      <a:endParaRPr lang="en-US"/>
                    </a:p>
                  </a:txBody>
                  <a:tcPr/>
                </a:tc>
              </a:tr>
              <a:tr h="238929">
                <a:tc>
                  <a:txBody>
                    <a:bodyPr/>
                    <a:lstStyle/>
                    <a:p>
                      <a:r>
                        <a:rPr lang="en-US" sz="900" kern="1200" dirty="0" smtClean="0">
                          <a:solidFill>
                            <a:schemeClr val="tx1"/>
                          </a:solidFill>
                          <a:latin typeface="+mn-lt"/>
                          <a:ea typeface="+mn-ea"/>
                          <a:cs typeface="+mn-cs"/>
                        </a:rPr>
                        <a:t>Effective </a:t>
                      </a:r>
                      <a:r>
                        <a:rPr lang="en-US" sz="900" dirty="0" smtClean="0">
                          <a:solidFill>
                            <a:schemeClr val="tx1"/>
                          </a:solidFill>
                        </a:rPr>
                        <a:t>Length</a:t>
                      </a:r>
                      <a:endParaRPr lang="en-US" sz="900" dirty="0">
                        <a:solidFill>
                          <a:schemeClr val="tx1"/>
                        </a:solidFill>
                      </a:endParaRPr>
                    </a:p>
                  </a:txBody>
                  <a:tcPr anchor="ctr"/>
                </a:tc>
                <a:tc gridSpan="4">
                  <a:txBody>
                    <a:bodyPr/>
                    <a:lstStyle/>
                    <a:p>
                      <a:r>
                        <a:rPr lang="en-US" sz="900" dirty="0" smtClean="0"/>
                        <a:t>146cm</a:t>
                      </a:r>
                      <a:endParaRPr lang="en-US" sz="900" dirty="0"/>
                    </a:p>
                  </a:txBody>
                  <a:tcPr anchor="ctr"/>
                </a:tc>
                <a:tc hMerge="1">
                  <a:txBody>
                    <a:bodyPr/>
                    <a:lstStyle/>
                    <a:p>
                      <a:endParaRPr lang="en-US"/>
                    </a:p>
                  </a:txBody>
                  <a:tcPr/>
                </a:tc>
                <a:tc hMerge="1">
                  <a:txBody>
                    <a:bodyPr/>
                    <a:lstStyle/>
                    <a:p>
                      <a:endParaRPr lang="en-US" sz="1200" dirty="0"/>
                    </a:p>
                  </a:txBody>
                  <a:tcPr/>
                </a:tc>
                <a:tc hMerge="1">
                  <a:txBody>
                    <a:bodyPr/>
                    <a:lstStyle/>
                    <a:p>
                      <a:endParaRPr lang="en-US"/>
                    </a:p>
                  </a:txBody>
                  <a:tcPr/>
                </a:tc>
              </a:tr>
              <a:tr h="238929">
                <a:tc>
                  <a:txBody>
                    <a:bodyPr/>
                    <a:lstStyle/>
                    <a:p>
                      <a:r>
                        <a:rPr lang="en-US" sz="900" dirty="0" smtClean="0">
                          <a:solidFill>
                            <a:schemeClr val="tx1"/>
                          </a:solidFill>
                        </a:rPr>
                        <a:t>Proximal</a:t>
                      </a:r>
                      <a:r>
                        <a:rPr lang="en-US" sz="900" baseline="0" dirty="0" smtClean="0">
                          <a:solidFill>
                            <a:schemeClr val="tx1"/>
                          </a:solidFill>
                        </a:rPr>
                        <a:t> | Distal Shaft Diameter</a:t>
                      </a:r>
                      <a:endParaRPr lang="en-US" sz="900" dirty="0">
                        <a:solidFill>
                          <a:schemeClr val="tx1"/>
                        </a:solidFill>
                      </a:endParaRPr>
                    </a:p>
                  </a:txBody>
                  <a:tcPr anchor="ctr"/>
                </a:tc>
                <a:tc gridSpan="3">
                  <a:txBody>
                    <a:bodyPr/>
                    <a:lstStyle/>
                    <a:p>
                      <a:r>
                        <a:rPr lang="en-US" sz="900" dirty="0" smtClean="0"/>
                        <a:t>2.1F</a:t>
                      </a:r>
                      <a:endParaRPr lang="en-US" sz="900" dirty="0"/>
                    </a:p>
                  </a:txBody>
                  <a:tcPr anchor="ctr"/>
                </a:tc>
                <a:tc hMerge="1">
                  <a:txBody>
                    <a:bodyPr/>
                    <a:lstStyle/>
                    <a:p>
                      <a:endParaRPr lang="en-US"/>
                    </a:p>
                  </a:txBody>
                  <a:tcPr/>
                </a:tc>
                <a:tc hMerge="1">
                  <a:txBody>
                    <a:bodyPr/>
                    <a:lstStyle/>
                    <a:p>
                      <a:endParaRPr lang="en-US" sz="1200" dirty="0"/>
                    </a:p>
                  </a:txBody>
                  <a:tcPr/>
                </a:tc>
                <a:tc>
                  <a:txBody>
                    <a:bodyPr/>
                    <a:lstStyle/>
                    <a:p>
                      <a:r>
                        <a:rPr lang="en-US" sz="900" dirty="0" smtClean="0"/>
                        <a:t>2.5 - 2.7F</a:t>
                      </a:r>
                      <a:endParaRPr lang="en-US" sz="900" dirty="0"/>
                    </a:p>
                  </a:txBody>
                  <a:tcPr anchor="ctr"/>
                </a:tc>
              </a:tr>
              <a:tr h="238929">
                <a:tc>
                  <a:txBody>
                    <a:bodyPr/>
                    <a:lstStyle/>
                    <a:p>
                      <a:r>
                        <a:rPr lang="en-US" sz="900" dirty="0" smtClean="0">
                          <a:solidFill>
                            <a:schemeClr val="tx1"/>
                          </a:solidFill>
                        </a:rPr>
                        <a:t>Shelf Life</a:t>
                      </a:r>
                      <a:endParaRPr lang="en-US" sz="900" dirty="0">
                        <a:solidFill>
                          <a:schemeClr val="tx1"/>
                        </a:solidFill>
                      </a:endParaRPr>
                    </a:p>
                  </a:txBody>
                  <a:tcPr anchor="ctr"/>
                </a:tc>
                <a:tc gridSpan="4">
                  <a:txBody>
                    <a:bodyPr/>
                    <a:lstStyle/>
                    <a:p>
                      <a:r>
                        <a:rPr lang="en-US" sz="900" dirty="0" smtClean="0"/>
                        <a:t>3 years</a:t>
                      </a:r>
                      <a:endParaRPr lang="en-US" sz="900" dirty="0"/>
                    </a:p>
                  </a:txBody>
                  <a:tcPr anchor="ctr"/>
                </a:tc>
                <a:tc hMerge="1">
                  <a:txBody>
                    <a:bodyPr/>
                    <a:lstStyle/>
                    <a:p>
                      <a:endParaRPr lang="en-US"/>
                    </a:p>
                  </a:txBody>
                  <a:tcPr/>
                </a:tc>
                <a:tc hMerge="1">
                  <a:txBody>
                    <a:bodyPr/>
                    <a:lstStyle/>
                    <a:p>
                      <a:endParaRPr lang="en-US" sz="1100" dirty="0"/>
                    </a:p>
                  </a:txBody>
                  <a:tcPr/>
                </a:tc>
                <a:tc hMerge="1">
                  <a:txBody>
                    <a:bodyPr/>
                    <a:lstStyle/>
                    <a:p>
                      <a:endParaRPr lang="en-US"/>
                    </a:p>
                  </a:txBody>
                  <a:tcPr/>
                </a:tc>
              </a:tr>
              <a:tr h="238929">
                <a:tc>
                  <a:txBody>
                    <a:bodyPr/>
                    <a:lstStyle/>
                    <a:p>
                      <a:r>
                        <a:rPr lang="en-US" sz="900" dirty="0" smtClean="0">
                          <a:solidFill>
                            <a:schemeClr val="tx1"/>
                          </a:solidFill>
                        </a:rPr>
                        <a:t>Coating</a:t>
                      </a:r>
                      <a:endParaRPr lang="en-US" sz="900" dirty="0">
                        <a:solidFill>
                          <a:schemeClr val="tx1"/>
                        </a:solidFill>
                      </a:endParaRPr>
                    </a:p>
                  </a:txBody>
                  <a:tcPr anchor="ctr"/>
                </a:tc>
                <a:tc gridSpan="4">
                  <a:txBody>
                    <a:bodyPr/>
                    <a:lstStyle/>
                    <a:p>
                      <a:r>
                        <a:rPr lang="en-US" sz="900" dirty="0" smtClean="0"/>
                        <a:t>TR2 Coat Hydrophilic</a:t>
                      </a:r>
                      <a:endParaRPr lang="en-US" sz="900" dirty="0"/>
                    </a:p>
                  </a:txBody>
                  <a:tcPr anchor="ctr"/>
                </a:tc>
                <a:tc hMerge="1">
                  <a:txBody>
                    <a:bodyPr/>
                    <a:lstStyle/>
                    <a:p>
                      <a:endParaRPr lang="en-US"/>
                    </a:p>
                  </a:txBody>
                  <a:tcPr/>
                </a:tc>
                <a:tc hMerge="1">
                  <a:txBody>
                    <a:bodyPr/>
                    <a:lstStyle/>
                    <a:p>
                      <a:endParaRPr lang="en-US" sz="1100" dirty="0"/>
                    </a:p>
                  </a:txBody>
                  <a:tcPr/>
                </a:tc>
                <a:tc hMerge="1">
                  <a:txBody>
                    <a:bodyPr/>
                    <a:lstStyle/>
                    <a:p>
                      <a:endParaRPr lang="en-US"/>
                    </a:p>
                  </a:txBody>
                  <a:tcPr/>
                </a:tc>
              </a:tr>
              <a:tr h="238929">
                <a:tc>
                  <a:txBody>
                    <a:bodyPr/>
                    <a:lstStyle/>
                    <a:p>
                      <a:r>
                        <a:rPr lang="en-US" sz="900" dirty="0" smtClean="0">
                          <a:solidFill>
                            <a:schemeClr val="tx1"/>
                          </a:solidFill>
                        </a:rPr>
                        <a:t># of Radiopaque Markers</a:t>
                      </a:r>
                      <a:endParaRPr lang="en-US" sz="900" dirty="0">
                        <a:solidFill>
                          <a:schemeClr val="tx1"/>
                        </a:solidFill>
                      </a:endParaRPr>
                    </a:p>
                  </a:txBody>
                  <a:tcPr anchor="ctr"/>
                </a:tc>
                <a:tc grid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900" u="none" strike="noStrike" dirty="0" smtClean="0">
                          <a:effectLst/>
                          <a:latin typeface="+mn-lt"/>
                          <a:ea typeface="Meiryo UI" panose="020B0604030504040204" pitchFamily="50" charset="-128"/>
                          <a:cs typeface="Meiryo UI" panose="020B0604030504040204" pitchFamily="50" charset="-128"/>
                        </a:rPr>
                        <a:t>1: </a:t>
                      </a:r>
                      <a:r>
                        <a:rPr lang="en-US" sz="900" dirty="0" smtClean="0"/>
                        <a:t>ø1.5mm - ø</a:t>
                      </a:r>
                      <a:r>
                        <a:rPr lang="en-US" altLang="zh-TW" sz="900" u="none" strike="noStrike" dirty="0" smtClean="0">
                          <a:effectLst/>
                          <a:latin typeface="+mn-lt"/>
                          <a:ea typeface="Meiryo UI" panose="020B0604030504040204" pitchFamily="50" charset="-128"/>
                          <a:cs typeface="Meiryo UI" panose="020B0604030504040204" pitchFamily="50" charset="-128"/>
                        </a:rPr>
                        <a:t>1.7</a:t>
                      </a:r>
                      <a:r>
                        <a:rPr lang="en-US" altLang="ja-JP" sz="900" u="none" strike="noStrike" dirty="0" smtClean="0">
                          <a:effectLst/>
                          <a:latin typeface="+mn-lt"/>
                          <a:ea typeface="Meiryo UI" panose="020B0604030504040204" pitchFamily="50" charset="-128"/>
                          <a:cs typeface="Meiryo UI" panose="020B0604030504040204" pitchFamily="50" charset="-128"/>
                        </a:rPr>
                        <a:t>5</a:t>
                      </a:r>
                      <a:r>
                        <a:rPr lang="en-US" altLang="zh-TW" sz="900" u="none" strike="noStrike" dirty="0" smtClean="0">
                          <a:effectLst/>
                          <a:latin typeface="+mn-lt"/>
                          <a:ea typeface="Meiryo UI" panose="020B0604030504040204" pitchFamily="50" charset="-128"/>
                          <a:cs typeface="Meiryo UI" panose="020B0604030504040204" pitchFamily="50" charset="-128"/>
                        </a:rPr>
                        <a:t>mm; </a:t>
                      </a:r>
                      <a:r>
                        <a:rPr lang="en-US" altLang="ja-JP" sz="900" u="none" strike="noStrike" dirty="0" smtClean="0">
                          <a:effectLst/>
                          <a:latin typeface="+mn-lt"/>
                          <a:ea typeface="Meiryo UI" panose="020B0604030504040204" pitchFamily="50" charset="-128"/>
                          <a:cs typeface="Meiryo UI" panose="020B0604030504040204" pitchFamily="50" charset="-128"/>
                        </a:rPr>
                        <a:t>2: Over</a:t>
                      </a:r>
                      <a:r>
                        <a:rPr lang="en-US" altLang="ja-JP" sz="900" u="none" strike="noStrike" baseline="0" dirty="0" smtClean="0">
                          <a:effectLst/>
                          <a:latin typeface="+mn-lt"/>
                          <a:ea typeface="Meiryo UI" panose="020B0604030504040204" pitchFamily="50" charset="-128"/>
                          <a:cs typeface="Meiryo UI" panose="020B0604030504040204" pitchFamily="50" charset="-128"/>
                        </a:rPr>
                        <a:t> </a:t>
                      </a:r>
                      <a:r>
                        <a:rPr lang="en-US" sz="900" dirty="0" smtClean="0"/>
                        <a:t>ø</a:t>
                      </a:r>
                      <a:r>
                        <a:rPr lang="en-US" altLang="zh-TW" sz="900" u="none" strike="noStrike" dirty="0" smtClean="0">
                          <a:effectLst/>
                          <a:latin typeface="+mn-lt"/>
                          <a:ea typeface="Meiryo UI" panose="020B0604030504040204" pitchFamily="50" charset="-128"/>
                          <a:cs typeface="Meiryo UI" panose="020B0604030504040204" pitchFamily="50" charset="-128"/>
                        </a:rPr>
                        <a:t>2.0mm</a:t>
                      </a:r>
                      <a:endParaRPr lang="zh-TW" altLang="en-US" sz="900" b="0" i="0" u="none" strike="noStrike" dirty="0" smtClean="0">
                        <a:solidFill>
                          <a:srgbClr val="000000"/>
                        </a:solidFill>
                        <a:effectLst/>
                        <a:latin typeface="+mn-lt"/>
                        <a:ea typeface="Meiryo UI" panose="020B0604030504040204" pitchFamily="50" charset="-128"/>
                        <a:cs typeface="Meiryo UI" panose="020B0604030504040204" pitchFamily="50" charset="-128"/>
                      </a:endParaRPr>
                    </a:p>
                  </a:txBody>
                  <a:tcPr anchor="ctr"/>
                </a:tc>
                <a:tc hMerge="1">
                  <a:txBody>
                    <a:bodyPr/>
                    <a:lstStyle/>
                    <a:p>
                      <a:endParaRPr lang="en-US"/>
                    </a:p>
                  </a:txBody>
                  <a:tcPr/>
                </a:tc>
                <a:tc hMerge="1">
                  <a:txBody>
                    <a:bodyPr/>
                    <a:lstStyle/>
                    <a:p>
                      <a:endParaRPr lang="en-US"/>
                    </a:p>
                  </a:txBody>
                  <a:tcPr/>
                </a:tc>
                <a:tc hMerge="1">
                  <a:txBody>
                    <a:bodyPr/>
                    <a:lstStyle/>
                    <a:p>
                      <a:endParaRPr lang="en-US"/>
                    </a:p>
                  </a:txBody>
                  <a:tcPr/>
                </a:tc>
              </a:tr>
              <a:tr h="238929">
                <a:tc>
                  <a:txBody>
                    <a:bodyPr/>
                    <a:lstStyle/>
                    <a:p>
                      <a:r>
                        <a:rPr lang="en-US" sz="900" dirty="0" smtClean="0"/>
                        <a:t>Balloon Wrapping</a:t>
                      </a:r>
                      <a:endParaRPr lang="en-US" sz="900" dirty="0"/>
                    </a:p>
                  </a:txBody>
                  <a:tcPr anchor="ctr"/>
                </a:tc>
                <a:tc grid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900" b="0" i="0" u="none" strike="noStrike" dirty="0" smtClean="0">
                          <a:solidFill>
                            <a:srgbClr val="000000"/>
                          </a:solidFill>
                          <a:effectLst/>
                          <a:latin typeface="+mn-lt"/>
                          <a:ea typeface="Meiryo UI" panose="020B0604030504040204" pitchFamily="50" charset="-128"/>
                          <a:cs typeface="Meiryo UI" panose="020B0604030504040204" pitchFamily="50" charset="-128"/>
                        </a:rPr>
                        <a:t>2-fold: </a:t>
                      </a:r>
                      <a:r>
                        <a:rPr lang="en-US" sz="900" dirty="0" smtClean="0"/>
                        <a:t>ø1.5mm - ø</a:t>
                      </a:r>
                      <a:r>
                        <a:rPr lang="en-US" altLang="zh-TW" sz="900" u="none" strike="noStrike" dirty="0" smtClean="0">
                          <a:effectLst/>
                          <a:latin typeface="+mn-lt"/>
                          <a:ea typeface="Meiryo UI" panose="020B0604030504040204" pitchFamily="50" charset="-128"/>
                          <a:cs typeface="Meiryo UI" panose="020B0604030504040204" pitchFamily="50" charset="-128"/>
                        </a:rPr>
                        <a:t>1.7</a:t>
                      </a:r>
                      <a:r>
                        <a:rPr lang="en-US" altLang="ja-JP" sz="900" u="none" strike="noStrike" dirty="0" smtClean="0">
                          <a:effectLst/>
                          <a:latin typeface="+mn-lt"/>
                          <a:ea typeface="Meiryo UI" panose="020B0604030504040204" pitchFamily="50" charset="-128"/>
                          <a:cs typeface="Meiryo UI" panose="020B0604030504040204" pitchFamily="50" charset="-128"/>
                        </a:rPr>
                        <a:t>5</a:t>
                      </a:r>
                      <a:r>
                        <a:rPr lang="en-US" altLang="zh-TW" sz="900" u="none" strike="noStrike" dirty="0" smtClean="0">
                          <a:effectLst/>
                          <a:latin typeface="+mn-lt"/>
                          <a:ea typeface="Meiryo UI" panose="020B0604030504040204" pitchFamily="50" charset="-128"/>
                          <a:cs typeface="Meiryo UI" panose="020B0604030504040204" pitchFamily="50" charset="-128"/>
                        </a:rPr>
                        <a:t>mm; 3-fold: </a:t>
                      </a:r>
                      <a:r>
                        <a:rPr lang="en-US" altLang="ja-JP" sz="900" u="none" strike="noStrike" dirty="0" smtClean="0">
                          <a:effectLst/>
                          <a:latin typeface="+mn-lt"/>
                          <a:ea typeface="Meiryo UI" panose="020B0604030504040204" pitchFamily="50" charset="-128"/>
                          <a:cs typeface="Meiryo UI" panose="020B0604030504040204" pitchFamily="50" charset="-128"/>
                        </a:rPr>
                        <a:t>Over</a:t>
                      </a:r>
                      <a:r>
                        <a:rPr lang="en-US" altLang="ja-JP" sz="900" u="none" strike="noStrike" baseline="0" dirty="0" smtClean="0">
                          <a:effectLst/>
                          <a:latin typeface="+mn-lt"/>
                          <a:ea typeface="Meiryo UI" panose="020B0604030504040204" pitchFamily="50" charset="-128"/>
                          <a:cs typeface="Meiryo UI" panose="020B0604030504040204" pitchFamily="50" charset="-128"/>
                        </a:rPr>
                        <a:t> </a:t>
                      </a:r>
                      <a:r>
                        <a:rPr lang="en-US" sz="900" dirty="0" smtClean="0"/>
                        <a:t>ø</a:t>
                      </a:r>
                      <a:r>
                        <a:rPr lang="en-US" altLang="zh-TW" sz="900" u="none" strike="noStrike" dirty="0" smtClean="0">
                          <a:effectLst/>
                          <a:latin typeface="+mn-lt"/>
                          <a:ea typeface="Meiryo UI" panose="020B0604030504040204" pitchFamily="50" charset="-128"/>
                          <a:cs typeface="Meiryo UI" panose="020B0604030504040204" pitchFamily="50" charset="-128"/>
                        </a:rPr>
                        <a:t>2.0mm</a:t>
                      </a:r>
                      <a:endParaRPr lang="zh-TW" altLang="en-US" sz="900" b="0" i="0" u="none" strike="noStrike" dirty="0" smtClean="0">
                        <a:solidFill>
                          <a:srgbClr val="000000"/>
                        </a:solidFill>
                        <a:effectLst/>
                        <a:latin typeface="+mn-lt"/>
                        <a:ea typeface="Meiryo UI" panose="020B0604030504040204" pitchFamily="50" charset="-128"/>
                        <a:cs typeface="Meiryo UI" panose="020B0604030504040204" pitchFamily="50" charset="-128"/>
                      </a:endParaRPr>
                    </a:p>
                  </a:txBody>
                  <a:tcPr anchor="ctr"/>
                </a:tc>
                <a:tc hMerge="1">
                  <a:txBody>
                    <a:bodyPr/>
                    <a:lstStyle/>
                    <a:p>
                      <a:endParaRPr lang="en-US"/>
                    </a:p>
                  </a:txBody>
                  <a:tcPr/>
                </a:tc>
                <a:tc hMerge="1">
                  <a:txBody>
                    <a:bodyPr/>
                    <a:lstStyle/>
                    <a:p>
                      <a:endParaRPr lang="en-US"/>
                    </a:p>
                  </a:txBody>
                  <a:tcPr/>
                </a:tc>
                <a:tc hMerge="1">
                  <a:txBody>
                    <a:bodyPr/>
                    <a:lstStyle/>
                    <a:p>
                      <a:endParaRPr lang="en-US"/>
                    </a:p>
                  </a:txBody>
                  <a:tcPr/>
                </a:tc>
              </a:tr>
              <a:tr h="23892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dirty="0" smtClean="0"/>
                        <a:t>Primary Crossing Profile</a:t>
                      </a:r>
                    </a:p>
                  </a:txBody>
                  <a:tcPr anchor="ctr"/>
                </a:tc>
                <a:tc gridSpan="4">
                  <a:txBody>
                    <a:bodyPr/>
                    <a:lstStyle/>
                    <a:p>
                      <a:r>
                        <a:rPr lang="en-US" sz="900" dirty="0" smtClean="0"/>
                        <a:t>0.85 mm</a:t>
                      </a:r>
                      <a:r>
                        <a:rPr lang="en-US" sz="900" baseline="0" dirty="0" smtClean="0"/>
                        <a:t> </a:t>
                      </a:r>
                      <a:r>
                        <a:rPr lang="en-US" sz="900" dirty="0" smtClean="0"/>
                        <a:t>(ø3.0</a:t>
                      </a:r>
                      <a:r>
                        <a:rPr lang="en-US" sz="900" baseline="0" dirty="0" smtClean="0"/>
                        <a:t> </a:t>
                      </a:r>
                      <a:r>
                        <a:rPr lang="en-US" sz="900" dirty="0" smtClean="0"/>
                        <a:t>mm)</a:t>
                      </a:r>
                      <a:endParaRPr lang="en-US" sz="900" dirty="0"/>
                    </a:p>
                  </a:txBody>
                  <a:tcPr anchor="ctr"/>
                </a:tc>
                <a:tc hMerge="1">
                  <a:txBody>
                    <a:bodyPr/>
                    <a:lstStyle/>
                    <a:p>
                      <a:endParaRPr lang="en-US"/>
                    </a:p>
                  </a:txBody>
                  <a:tcPr/>
                </a:tc>
                <a:tc hMerge="1">
                  <a:txBody>
                    <a:bodyPr/>
                    <a:lstStyle/>
                    <a:p>
                      <a:endParaRPr lang="en-US"/>
                    </a:p>
                  </a:txBody>
                  <a:tcPr/>
                </a:tc>
                <a:tc hMerge="1">
                  <a:txBody>
                    <a:bodyPr/>
                    <a:lstStyle/>
                    <a:p>
                      <a:endParaRPr lang="en-US" dirty="0"/>
                    </a:p>
                  </a:txBody>
                  <a:tcPr/>
                </a:tc>
              </a:tr>
            </a:tbl>
          </a:graphicData>
        </a:graphic>
      </p:graphicFrame>
      <p:pic>
        <p:nvPicPr>
          <p:cNvPr id="2" name="Picture 1"/>
          <p:cNvPicPr>
            <a:picLocks noChangeAspect="1"/>
          </p:cNvPicPr>
          <p:nvPr/>
        </p:nvPicPr>
        <p:blipFill>
          <a:blip r:embed="rId2"/>
          <a:stretch>
            <a:fillRect/>
          </a:stretch>
        </p:blipFill>
        <p:spPr>
          <a:xfrm>
            <a:off x="5410201" y="0"/>
            <a:ext cx="1465808" cy="1060894"/>
          </a:xfrm>
          <a:prstGeom prst="rect">
            <a:avLst/>
          </a:prstGeom>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Cardio_PPT_template1 pot">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bstract xmlns="http://schemas.microsoft.com/sharepoint/v3" xsi:nil="true"/>
    <LastReviewedDate xmlns="http://schemas.microsoft.com/sharepoint/v3">2017-03-23T12:17:59+00:00</LastReviewedDate>
    <ContentSource xmlns="http://schemas.microsoft.com/sharepoint/v3" xsi:nil="true"/>
    <AlternateURL xmlns="http://schemas.microsoft.com/sharepoint/v3">
      <Url xsi:nil="true"/>
      <Description xsi:nil="true"/>
    </AlternateURL>
    <DocumentCategory xmlns="http://schemas.microsoft.com/sharepoint/v3" xsi:nil="true"/>
    <DataClassification xmlns="http://schemas.microsoft.com/sharepoint/v3">Public</DataClassification>
    <Target_x0020_Audiences xmlns="44e5aba4-0206-4a0a-8573-4a49aaf72270" xsi:nil="true"/>
    <PublishingExpirationDate xmlns="http://schemas.microsoft.com/sharepoint/v3" xsi:nil="true"/>
    <PublishingStartDate xmlns="http://schemas.microsoft.com/sharepoint/v3" xsi:nil="true"/>
    <PublishingContact xmlns="http://schemas.microsoft.com/sharepoint/v3">
      <UserInfo>
        <DisplayName/>
        <AccountId xsi:nil="true"/>
        <AccountType/>
      </UserInfo>
    </PublishingContact>
    <ContentTopics xmlns="http://schemas.microsoft.com/sharepoint/v3">
      <Value>Enter Choice #1</Value>
    </ContentTopics>
    <Display_x0020_Order xmlns="5787c24b-2f8d-4c8f-bec1-c9375971f70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Cardinal Health Publishing Document" ma:contentTypeID="0x0101007A687A12E7444D8F92DC4C985CC017F400C2D8CF570AE81C4BB35381159D635538" ma:contentTypeVersion="2" ma:contentTypeDescription="Content Type for cardinal Publishing document Libraries" ma:contentTypeScope="" ma:versionID="f25f5c25dc2166533f5c8885f4e85178">
  <xsd:schema xmlns:xsd="http://www.w3.org/2001/XMLSchema" xmlns:xs="http://www.w3.org/2001/XMLSchema" xmlns:p="http://schemas.microsoft.com/office/2006/metadata/properties" xmlns:ns1="http://schemas.microsoft.com/sharepoint/v3" xmlns:ns3="5787c24b-2f8d-4c8f-bec1-c9375971f707" xmlns:ns4="44e5aba4-0206-4a0a-8573-4a49aaf72270" targetNamespace="http://schemas.microsoft.com/office/2006/metadata/properties" ma:root="true" ma:fieldsID="2cc83b1248a0deb9955b79f01a1d4a22" ns1:_="" ns3:_="" ns4:_="">
    <xsd:import namespace="http://schemas.microsoft.com/sharepoint/v3"/>
    <xsd:import namespace="5787c24b-2f8d-4c8f-bec1-c9375971f707"/>
    <xsd:import namespace="44e5aba4-0206-4a0a-8573-4a49aaf72270"/>
    <xsd:element name="properties">
      <xsd:complexType>
        <xsd:sequence>
          <xsd:element name="documentManagement">
            <xsd:complexType>
              <xsd:all>
                <xsd:element ref="ns1:Abstract" minOccurs="0"/>
                <xsd:element ref="ns1:PublishingStartDate" minOccurs="0"/>
                <xsd:element ref="ns1:PublishingExpirationDate" minOccurs="0"/>
                <xsd:element ref="ns1:PublishingContact" minOccurs="0"/>
                <xsd:element ref="ns1:ContentSource" minOccurs="0"/>
                <xsd:element ref="ns1:ContentTopics" minOccurs="0"/>
                <xsd:element ref="ns1:DataClassification" minOccurs="0"/>
                <xsd:element ref="ns1:AlternateURL" minOccurs="0"/>
                <xsd:element ref="ns1:DocumentCategory" minOccurs="0"/>
                <xsd:element ref="ns1:LastReviewedDate"/>
                <xsd:element ref="ns3:Display_x0020_Order" minOccurs="0"/>
                <xsd:element ref="ns4:Target_x0020_Audienc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Abstract" ma:index="8" nillable="true" ma:displayName="Abstract" ma:internalName="Abstract">
      <xsd:simpleType>
        <xsd:restriction base="dms:Note">
          <xsd:maxLength value="255"/>
        </xsd:restriction>
      </xsd:simpleType>
    </xsd:element>
    <xsd:element name="PublishingStartDate" ma:index="9" nillable="true" ma:displayName="Scheduling Start Date" ma:internalName="PublishingStartDate">
      <xsd:simpleType>
        <xsd:restriction base="dms:Unknown"/>
      </xsd:simpleType>
    </xsd:element>
    <xsd:element name="PublishingExpirationDate" ma:index="10" nillable="true" ma:displayName="Scheduling End Date" ma:internalName="PublishingExpirationDate">
      <xsd:simpleType>
        <xsd:restriction base="dms:Unknown"/>
      </xsd:simpleType>
    </xsd:element>
    <xsd:element name="PublishingContact" ma:index="11" nillable="true" ma:displayName="Contact" ma:list="UserInfo" ma:internalName="PublishingContact"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ntentSource" ma:index="12" nillable="true" ma:displayName="Content Source" ma:internalName="ContentSource" ma:readOnly="false">
      <xsd:simpleType>
        <xsd:restriction base="dms:Text"/>
      </xsd:simpleType>
    </xsd:element>
    <xsd:element name="ContentTopics" ma:index="13" nillable="true" ma:displayName="Content Topics" ma:default="Enter Choice #1" ma:hidden="true" ma:internalName="ContentTopics" ma:readOnly="false">
      <xsd:complexType>
        <xsd:complexContent>
          <xsd:extension base="dms:MultiChoice">
            <xsd:sequence>
              <xsd:element name="Value" maxOccurs="unbounded" minOccurs="0" nillable="true">
                <xsd:simpleType>
                  <xsd:restriction base="dms:Choice">
                    <xsd:enumeration value="Enter Choice #1"/>
                    <xsd:enumeration value="Enter Choice #2"/>
                    <xsd:enumeration value="Enter Choice #3"/>
                  </xsd:restriction>
                </xsd:simpleType>
              </xsd:element>
            </xsd:sequence>
          </xsd:extension>
        </xsd:complexContent>
      </xsd:complexType>
    </xsd:element>
    <xsd:element name="DataClassification" ma:index="15" nillable="true" ma:displayName="Data Classification" ma:default="Public" ma:description="Enter the appropriate Cardinal Health data classification. NOTE: Documents classified as Cardinal Health Private should not be published on myCardinalHealth." ma:hidden="true" ma:internalName="DataClassification" ma:readOnly="false">
      <xsd:simpleType>
        <xsd:restriction base="dms:Choice">
          <xsd:enumeration value="Public"/>
          <xsd:enumeration value="Cardinal Health Public"/>
          <xsd:enumeration value="Cardinal Health Private"/>
          <xsd:enumeration value="Cardinal Health Confidential"/>
        </xsd:restriction>
      </xsd:simpleType>
    </xsd:element>
    <xsd:element name="AlternateURL" ma:index="16" nillable="true" ma:displayName="Alternate URL" ma:format="Hyperlink" ma:internalName="AlternateURL">
      <xsd:complexType>
        <xsd:complexContent>
          <xsd:extension base="dms:URL">
            <xsd:sequence>
              <xsd:element name="Url" type="dms:ValidUrl" minOccurs="0" nillable="true"/>
              <xsd:element name="Description" type="xsd:string" nillable="true"/>
            </xsd:sequence>
          </xsd:extension>
        </xsd:complexContent>
      </xsd:complexType>
    </xsd:element>
    <xsd:element name="DocumentCategory" ma:index="17" nillable="true" ma:displayName="Category" ma:internalName="DocumentCategory">
      <xsd:simpleType>
        <xsd:restriction base="dms:Text"/>
      </xsd:simpleType>
    </xsd:element>
    <xsd:element name="LastReviewedDate" ma:index="18" ma:displayName="Last Reviewed Date" ma:default="[today]" ma:description="This field holds the Last Reviewed Date" ma:format="DateTime" ma:hidden="true" ma:internalName="LastReviewed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5787c24b-2f8d-4c8f-bec1-c9375971f707" elementFormDefault="qualified">
    <xsd:import namespace="http://schemas.microsoft.com/office/2006/documentManagement/types"/>
    <xsd:import namespace="http://schemas.microsoft.com/office/infopath/2007/PartnerControls"/>
    <xsd:element name="Display_x0020_Order" ma:index="19" nillable="true" ma:displayName="Display Order" ma:decimals="0" ma:internalName="Display_x0020_Order">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44e5aba4-0206-4a0a-8573-4a49aaf72270" elementFormDefault="qualified">
    <xsd:import namespace="http://schemas.microsoft.com/office/2006/documentManagement/types"/>
    <xsd:import namespace="http://schemas.microsoft.com/office/infopath/2007/PartnerControls"/>
    <xsd:element name="Target_x0020_Audiences" ma:index="20" nillable="true" ma:displayName="Target Audiences" ma:internalName="Target_x0020_Audiences">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AA386C3-BFF8-4FA9-8D4B-FB1DC82FE4F7}">
  <ds:schemaRefs>
    <ds:schemaRef ds:uri="http://purl.org/dc/terms/"/>
    <ds:schemaRef ds:uri="http://schemas.openxmlformats.org/package/2006/metadata/core-properties"/>
    <ds:schemaRef ds:uri="http://purl.org/dc/dcmitype/"/>
    <ds:schemaRef ds:uri="http://schemas.microsoft.com/office/infopath/2007/PartnerControls"/>
    <ds:schemaRef ds:uri="5787c24b-2f8d-4c8f-bec1-c9375971f707"/>
    <ds:schemaRef ds:uri="http://purl.org/dc/elements/1.1/"/>
    <ds:schemaRef ds:uri="http://schemas.microsoft.com/office/2006/metadata/properties"/>
    <ds:schemaRef ds:uri="http://schemas.microsoft.com/office/2006/documentManagement/types"/>
    <ds:schemaRef ds:uri="http://schemas.microsoft.com/sharepoint/v3"/>
    <ds:schemaRef ds:uri="44e5aba4-0206-4a0a-8573-4a49aaf72270"/>
    <ds:schemaRef ds:uri="http://www.w3.org/XML/1998/namespace"/>
  </ds:schemaRefs>
</ds:datastoreItem>
</file>

<file path=customXml/itemProps2.xml><?xml version="1.0" encoding="utf-8"?>
<ds:datastoreItem xmlns:ds="http://schemas.openxmlformats.org/officeDocument/2006/customXml" ds:itemID="{3F289ABA-A023-448C-ACE6-27311D0DF24A}">
  <ds:schemaRefs>
    <ds:schemaRef ds:uri="http://schemas.microsoft.com/sharepoint/v3/contenttype/forms"/>
  </ds:schemaRefs>
</ds:datastoreItem>
</file>

<file path=customXml/itemProps3.xml><?xml version="1.0" encoding="utf-8"?>
<ds:datastoreItem xmlns:ds="http://schemas.openxmlformats.org/officeDocument/2006/customXml" ds:itemID="{6F63219A-8C78-43AE-8557-FA1B2F6A98C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787c24b-2f8d-4c8f-bec1-c9375971f707"/>
    <ds:schemaRef ds:uri="44e5aba4-0206-4a0a-8573-4a49aaf7227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20459</TotalTime>
  <Words>591</Words>
  <Application>Microsoft Office PowerPoint</Application>
  <PresentationFormat>On-screen Show (4:3)</PresentationFormat>
  <Paragraphs>193</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Meiryo UI</vt:lpstr>
      <vt:lpstr>Times</vt:lpstr>
      <vt:lpstr>Cardio_PPT_template1 pot</vt:lpstr>
      <vt:lpstr>Ikazuchi Zero™ PTCA Pre-Dilatation Catheter</vt:lpstr>
      <vt:lpstr>RAIDEN3™ PTCA Post-Dilatation Catheter</vt:lpstr>
    </vt:vector>
  </TitlesOfParts>
  <Company>Johnson &amp; Johnson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Ikazuchi Zero™ PTCA Pre-Dilatation Catheter</dc:title>
  <dc:creator>ggolden7</dc:creator>
  <cp:lastModifiedBy>Ramsamy, Solene</cp:lastModifiedBy>
  <cp:revision>78</cp:revision>
  <dcterms:created xsi:type="dcterms:W3CDTF">2010-11-22T21:56:07Z</dcterms:created>
  <dcterms:modified xsi:type="dcterms:W3CDTF">2019-06-20T07:19:43Z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0x0101007A687A12E7444D8F92DC4C985CC017F400C2D8CF570AE81C4BB35381159D635538</vt:lpwstr>
  </property>
</Properties>
</file>