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1"/>
  </p:notesMasterIdLst>
  <p:sldIdLst>
    <p:sldId id="256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76519-D579-4DCA-AC59-24D8A34F9A2C}" type="datetimeFigureOut">
              <a:rPr lang="en-US" smtClean="0"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9D1E8-2904-4D1D-A7A3-119A8041A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08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9D1E8-2904-4D1D-A7A3-119A8041A5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58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9D1E8-2904-4D1D-A7A3-119A8041A5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7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8324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538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0116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0068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988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168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07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6058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3683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14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566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8A5B4-C01E-4703-B930-42E40C9ED438}" type="datetimeFigureOut">
              <a:rPr lang="lt-LT" smtClean="0"/>
              <a:t>2019-12-02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329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image" Target="../media/image8.png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image" Target="../media/image1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10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4809" y="2849714"/>
            <a:ext cx="60244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400" dirty="0"/>
              <a:t>                            Priedas Nr. </a:t>
            </a:r>
            <a:r>
              <a:rPr lang="lt-LT" sz="2400"/>
              <a:t>2</a:t>
            </a:r>
            <a:endParaRPr lang="lt-LT" sz="2400" dirty="0"/>
          </a:p>
          <a:p>
            <a:r>
              <a:rPr lang="lt-LT" sz="2400" dirty="0"/>
              <a:t>       1. </a:t>
            </a:r>
            <a:r>
              <a:rPr lang="en-US" sz="2400" dirty="0"/>
              <a:t>A</a:t>
            </a:r>
            <a:r>
              <a:rPr lang="lt-LT" sz="2400" dirty="0" err="1"/>
              <a:t>pskait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prietaiso</a:t>
            </a:r>
            <a:r>
              <a:rPr lang="lt-LT" sz="2400" dirty="0"/>
              <a:t> rodmenų nurašymas.</a:t>
            </a:r>
          </a:p>
          <a:p>
            <a:pPr marL="457200" indent="-457200">
              <a:buAutoNum type="arabicPeriod"/>
            </a:pP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1477462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295" y="1296486"/>
            <a:ext cx="1338083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Užtikrinkite, kad aplinka netrukdys pokalbiui – nėra triukšmo aplink, pvz., gatvės remontas.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Visą reikalingą medžiagą turite šalia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informacija apie klientą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Skambinimo laikas – nuo 8.30 iki 19.00 val., savaitgaliais skambiname tik jei tai pakartotinis skambutis. Pirminiai susitarimai savaitgaliui vykdomi tik darbo dienomis.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en-US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bendro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naudojimo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 teritorijoje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NESKAMBINKITE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važiuokite į užduoties atlikimo vietą.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720" y="965971"/>
            <a:ext cx="15122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PRIEŠ SKAMBINANT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53770" y="859097"/>
            <a:ext cx="1647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lt-LT" sz="1200" cap="al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 Pasisveikinkite, prisistatykite ir</a:t>
            </a:r>
            <a:endParaRPr lang="lt-LT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2990708" y="1293706"/>
            <a:ext cx="1270026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Pasisveikinkite.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1.2.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Prisistatykite pasakydami vardą, pavardę, bendrovės (kuriai atstovaujate bei kurioje dirbate)  pavadinimą ir pareigas.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5398" y="1296487"/>
            <a:ext cx="1545310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klientas  neatsiliepia skambinant siunčiama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žinutė su tekstu: 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viduje: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 diena. Jums skambino ESO atstovas dėl atvykimo pas Jus laiko suderinimo. Planuoju atvykti X dieną X val. Prašome paskambinti arba patvirtinti, ar laikas tinkamas, žinute „TAIP“ arba „NE“*.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Vardas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Pavard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ė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*Jei klientas parašo „NE“ </a:t>
            </a: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arba neatskambina per 4 valandas, paskambinti klientui dar kartą. Jei nekelia, tai ne anksčiau kaip po 4 darbo valandų važiuokite į užduoties atlikimo vietą.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59228" y="935682"/>
            <a:ext cx="1382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 klientas </a:t>
            </a:r>
          </a:p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nekelia</a:t>
            </a:r>
            <a:endParaRPr lang="lt-LT" sz="800" b="1" cap="all" dirty="0"/>
          </a:p>
        </p:txBody>
      </p:sp>
      <p:sp>
        <p:nvSpPr>
          <p:cNvPr id="13" name="TextBox 12"/>
          <p:cNvSpPr txBox="1"/>
          <p:nvPr/>
        </p:nvSpPr>
        <p:spPr>
          <a:xfrm>
            <a:off x="4084336" y="863134"/>
            <a:ext cx="1727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lt-LT" sz="1200" cap="al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900" b="1" cap="all" dirty="0"/>
              <a:t>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Įsitikinkite, ar kalbate </a:t>
            </a:r>
          </a:p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su reikiamu asmeniu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03905" y="1304562"/>
            <a:ext cx="1465110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skambinama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klientui arba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priimamas skambutis: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Pasitikslinkite, ar kalbate su ponu/ponia vardas, pavardė. 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NE: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pasidomėkite, kaip galite susisiekti, gal yra šalia arba kaip galite rasti;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atsiprašykite už sutrukdymą, palinkėkite gražios dienos/vakaro ir atsisveikinkite. 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Važiuokite į užduoties atlikimo vietą.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Informaciją teikiame tik objekto savininkui ar jo šeimos nariams.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Kitiems – tik bendrojo pobūdžio informaciją, randamą viešai.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0515" y="840576"/>
            <a:ext cx="1512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lt-LT" sz="800" cap="all" dirty="0"/>
              <a:t>.</a:t>
            </a:r>
            <a:r>
              <a:rPr lang="lt-LT" sz="800" b="1" cap="all" dirty="0"/>
              <a:t>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Pasiklauskite, </a:t>
            </a:r>
          </a:p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ar klientas gali kalbėti</a:t>
            </a:r>
            <a:r>
              <a:rPr lang="lt-LT" sz="800" b="1" cap="all" dirty="0"/>
              <a:t> 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09098" y="1315787"/>
            <a:ext cx="1368561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3.1.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Pasiklauskite, ar klientas dabar gali kalbėti/ skirti keletą minučių/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ar patogu kalbėti.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3.2.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Jei NE – pasiklauskite, kada galite perskambinti. Padėkokite ir patvirtinkite kada perskambinsite.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Perskambiname sutartu laiku. </a:t>
            </a:r>
            <a:endParaRPr lang="lt-LT" sz="8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56976" y="831822"/>
            <a:ext cx="1567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lt-LT" sz="1200" cap="al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cap="all" dirty="0">
                <a:cs typeface="Arial" panose="020B0604020202020204" pitchFamily="34" charset="0"/>
              </a:rPr>
              <a:t>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Pristatykite skambinimo tikslą ir išklausykite klientą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1342774" y="54892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19" name="Right Arrow 18"/>
          <p:cNvSpPr/>
          <p:nvPr/>
        </p:nvSpPr>
        <p:spPr>
          <a:xfrm>
            <a:off x="2653885" y="592417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0" name="Right Arrow 19"/>
          <p:cNvSpPr/>
          <p:nvPr/>
        </p:nvSpPr>
        <p:spPr>
          <a:xfrm>
            <a:off x="4247801" y="639346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1" name="Right Arrow 20"/>
          <p:cNvSpPr/>
          <p:nvPr/>
        </p:nvSpPr>
        <p:spPr>
          <a:xfrm>
            <a:off x="5754699" y="927964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2" name="Right Arrow 21"/>
          <p:cNvSpPr/>
          <p:nvPr/>
        </p:nvSpPr>
        <p:spPr>
          <a:xfrm>
            <a:off x="7182122" y="899359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3" name="TextBox 22"/>
          <p:cNvSpPr txBox="1"/>
          <p:nvPr/>
        </p:nvSpPr>
        <p:spPr>
          <a:xfrm>
            <a:off x="7216186" y="1325160"/>
            <a:ext cx="1897669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Jei AP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viduje: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Informuokite, kodėl norite atvykti – nurašyti AP rodmenis.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Nurodykite planuojamą atvykimo datą ir laiką bei planuojamą darbų atlikimo trukmę.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Paklauskite, ar siūlomas laikas yra tinkamas. Susiderinkite.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4.4.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Išklausydami klientą jo nepertraukite.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4.5.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Parodykite, kad klausote ką klientas Jums sako.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420457" y="831822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t-LT" sz="1200" b="1" cap="all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lt-LT" sz="800" b="1" cap="all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Sureaguokite</a:t>
            </a:r>
          </a:p>
          <a:p>
            <a:pPr algn="ctr"/>
            <a:r>
              <a:rPr lang="lt-LT" sz="800" b="1" cap="all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į  kliento </a:t>
            </a:r>
          </a:p>
          <a:p>
            <a:pPr algn="ctr"/>
            <a:r>
              <a:rPr lang="lt-LT" sz="800" b="1" cap="all" dirty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informaciją</a:t>
            </a:r>
            <a:endParaRPr lang="lt-LT" sz="800" b="1" cap="all" dirty="0"/>
          </a:p>
        </p:txBody>
      </p:sp>
      <p:sp>
        <p:nvSpPr>
          <p:cNvPr id="26" name="Right Arrow 25"/>
          <p:cNvSpPr/>
          <p:nvPr/>
        </p:nvSpPr>
        <p:spPr>
          <a:xfrm>
            <a:off x="8931436" y="94409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9" name="TextBox 28"/>
          <p:cNvSpPr txBox="1"/>
          <p:nvPr/>
        </p:nvSpPr>
        <p:spPr>
          <a:xfrm>
            <a:off x="10766159" y="718408"/>
            <a:ext cx="1519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. Įsitikinkite, ar neliko neatsakytų klausimų, atsisveikinkite</a:t>
            </a:r>
          </a:p>
        </p:txBody>
      </p:sp>
      <p:sp>
        <p:nvSpPr>
          <p:cNvPr id="31" name="Right Arrow 30"/>
          <p:cNvSpPr/>
          <p:nvPr/>
        </p:nvSpPr>
        <p:spPr>
          <a:xfrm>
            <a:off x="10533230" y="985634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32" name="TextBox 31"/>
          <p:cNvSpPr txBox="1"/>
          <p:nvPr/>
        </p:nvSpPr>
        <p:spPr>
          <a:xfrm>
            <a:off x="9152382" y="1315787"/>
            <a:ext cx="1978214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SUTINKA SU NURAŠYMU:</a:t>
            </a:r>
            <a:endParaRPr lang="lt-LT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Patvirtinkite susitartą atvykimo laiką.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Pasiteiraukite, ar AP yra prieinamoje vietoje.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PRIEINAMOJE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Sutarkite terminą, per kurį klientas turi sudaryti sąlygas AP patikrinimui.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Nesuderinus termino, informuokite, kad apie tai bus pranešta ESO ir dėl numatytų darbų atlikimo į klientą bus kreipiamasi raštu.</a:t>
            </a:r>
          </a:p>
          <a:p>
            <a:endParaRPr lang="lt-LT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NESUTINKA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 kartą suderinkite su klientu darbų atlikimo datą ir/ar laiką.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Nesuderinus laiko,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informuokite, kad apie tai bus pranešta ESO ir dėl numatytų darbų atlikimo į klientą bus kreipiamasi raštu.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173767" y="1335099"/>
            <a:ext cx="977016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6.1.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Įsitikinkite, kad klientas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viską suprato. </a:t>
            </a: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Mandagiai atsisveikinkite nepriklausomai nuo to kaip vyko pokalbis.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989" y="428972"/>
            <a:ext cx="504295" cy="50429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166" y="451272"/>
            <a:ext cx="450617" cy="4545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52" t="-433" r="32024" b="433"/>
          <a:stretch/>
        </p:blipFill>
        <p:spPr>
          <a:xfrm>
            <a:off x="4964658" y="399053"/>
            <a:ext cx="467105" cy="5590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749" y="417387"/>
            <a:ext cx="488470" cy="48847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086" y="437724"/>
            <a:ext cx="489163" cy="490240"/>
          </a:xfrm>
          <a:prstGeom prst="rect">
            <a:avLst/>
          </a:prstGeom>
        </p:spPr>
      </p:pic>
      <p:pic>
        <p:nvPicPr>
          <p:cNvPr id="36" name="Picture 35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407" y="377856"/>
            <a:ext cx="438891" cy="47504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19"/>
          <a:stretch/>
        </p:blipFill>
        <p:spPr>
          <a:xfrm>
            <a:off x="9628680" y="529819"/>
            <a:ext cx="716479" cy="39062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310" y="395515"/>
            <a:ext cx="294056" cy="2940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9" y="466242"/>
            <a:ext cx="350645" cy="4396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92249" y="25234"/>
            <a:ext cx="7023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1.</a:t>
            </a:r>
            <a:r>
              <a:rPr lang="en-US" dirty="0"/>
              <a:t>1.</a:t>
            </a:r>
            <a:r>
              <a:rPr lang="lt-LT" dirty="0"/>
              <a:t> </a:t>
            </a:r>
            <a:r>
              <a:rPr lang="en-US" dirty="0"/>
              <a:t>A</a:t>
            </a:r>
            <a:r>
              <a:rPr lang="lt-LT" dirty="0" err="1"/>
              <a:t>pskait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lt-LT" dirty="0"/>
              <a:t> rodmenų nurašymas. Pokalbis telefonu (taisyklės)</a:t>
            </a:r>
          </a:p>
        </p:txBody>
      </p:sp>
    </p:spTree>
    <p:extLst>
      <p:ext uri="{BB962C8B-B14F-4D97-AF65-F5344CB8AC3E}">
        <p14:creationId xmlns:p14="http://schemas.microsoft.com/office/powerpoint/2010/main" val="504009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54664" y="1238421"/>
            <a:ext cx="1320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 </a:t>
            </a:r>
            <a:r>
              <a:rPr lang="lt-LT" dirty="0"/>
              <a:t>. . 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857554" y="1239667"/>
            <a:ext cx="163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 .</a:t>
            </a:r>
            <a:r>
              <a:rPr lang="lt-LT" dirty="0"/>
              <a:t> . . . . . . . </a:t>
            </a:r>
            <a:r>
              <a:rPr lang="en-US" dirty="0"/>
              <a:t> </a:t>
            </a:r>
            <a:endParaRPr lang="lt-LT" dirty="0"/>
          </a:p>
        </p:txBody>
      </p:sp>
      <p:pic>
        <p:nvPicPr>
          <p:cNvPr id="19" name="Picture 1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4697" y="1121293"/>
            <a:ext cx="521970" cy="52197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3752" y="3147926"/>
            <a:ext cx="1033010" cy="8309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Visą reikalingą medžiagą turite šalia: informacija apie klientą EDA sistemoje, užduoties blankas.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072" y="1697332"/>
            <a:ext cx="1100440" cy="29238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Užtikriname, kad aplinka netrukdys pokalbiui – nėra triukšmo aplink, pvz., gatvės remontas.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Visą reikalingą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medžiagą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turite šalia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Skambinimo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laikas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– nuo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8.30 iki 19.00 val., savaitgaliais skambiname tik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tai pakartotinis skambutis.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Pirminiai susitarimai savaitgaliui vykdomi tik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darbo dienomis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05493" y="663541"/>
            <a:ext cx="1066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 klientas nekelia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57822" y="1249139"/>
            <a:ext cx="1427949" cy="376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</a:t>
            </a:r>
            <a:r>
              <a:rPr lang="lt-LT" dirty="0"/>
              <a:t> </a:t>
            </a:r>
            <a:r>
              <a:rPr lang="en-US" dirty="0"/>
              <a:t>  </a:t>
            </a:r>
            <a:endParaRPr lang="lt-LT" dirty="0"/>
          </a:p>
        </p:txBody>
      </p:sp>
      <p:sp>
        <p:nvSpPr>
          <p:cNvPr id="46" name="TextBox 45"/>
          <p:cNvSpPr txBox="1"/>
          <p:nvPr/>
        </p:nvSpPr>
        <p:spPr>
          <a:xfrm>
            <a:off x="612470" y="671432"/>
            <a:ext cx="982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Prieš skambinant</a:t>
            </a:r>
            <a:endParaRPr lang="lt-LT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1533343" y="2336477"/>
            <a:ext cx="110139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76136" y="5101937"/>
            <a:ext cx="130577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14367" y="1707854"/>
            <a:ext cx="147140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klientas  neatsiliepia skambinant siunčiama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žinutė su tekstu: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viduje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 diena. Jums skambino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ESO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atstovas dėl atvykimo pas Jus laiko suderinimo. Planuoju atvykti š. m. liepos 5 dieną 9 val. Prašome paskambinti arba patvirtinti, ar laikas tinkamas, žinute „TAIP“ arba „NE“*. Pranas Norkus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*Jei klientas parašo „NE“ arba neatskambina per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4 valandas, paskambinti klientui dar kartą.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nekelia, tai ne anksčiau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kaip po 4 darbo valandų važiuokite į užduoties atlikimo vietą.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489154" y="671432"/>
            <a:ext cx="1579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err="1">
                <a:latin typeface="Arial" panose="020B0604020202020204" pitchFamily="34" charset="0"/>
                <a:cs typeface="Arial" panose="020B0604020202020204" pitchFamily="34" charset="0"/>
              </a:rPr>
              <a:t>įSitikinkite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, ar kalbate su reikiamu asmeniu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234647" y="1272804"/>
            <a:ext cx="1558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. </a:t>
            </a:r>
            <a:r>
              <a:rPr lang="lt-LT" dirty="0"/>
              <a:t>. . . . 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460095" y="1699256"/>
            <a:ext cx="178712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skambinama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klientui :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kalbu su ponia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žinote, kaip būtų galima susisiekti su ponia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 Gal yra šalia?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 už sutrukdymą,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gero vakaro.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Jei priimamas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kliento skambutis: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Klientas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neprisistato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galėtumėte pasakyti savo vardą pavardę?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tas žmogus, su kuriuo norite kalbėti – </a:t>
            </a:r>
          </a:p>
          <a:p>
            <a:pPr lvl="0"/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žinote, kaip būtų galima susisiekti su ponia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 Gal yra šalia? </a:t>
            </a:r>
          </a:p>
          <a:p>
            <a:pPr lvl="0"/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 už sutrukdymą,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gero vakaro.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96965" y="673352"/>
            <a:ext cx="1597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PRISTATYKITE SKAMBINIMO TIKSLĄ IR IŠKLAUSYKITE KLIENTĄ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8510836" y="681412"/>
            <a:ext cx="1462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sureaguokite į kliento informaciją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051679" y="1279860"/>
            <a:ext cx="1507676" cy="383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</a:t>
            </a:r>
            <a:r>
              <a:rPr lang="lt-LT" dirty="0"/>
              <a:t> . . . </a:t>
            </a:r>
            <a:r>
              <a:rPr lang="en-US" dirty="0"/>
              <a:t> </a:t>
            </a:r>
            <a:endParaRPr lang="lt-LT" dirty="0"/>
          </a:p>
        </p:txBody>
      </p:sp>
      <p:sp>
        <p:nvSpPr>
          <p:cNvPr id="91" name="TextBox 90"/>
          <p:cNvSpPr txBox="1"/>
          <p:nvPr/>
        </p:nvSpPr>
        <p:spPr>
          <a:xfrm>
            <a:off x="7634165" y="1286915"/>
            <a:ext cx="219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</a:t>
            </a:r>
            <a:r>
              <a:rPr lang="lt-LT" dirty="0"/>
              <a:t> . . .</a:t>
            </a:r>
            <a:r>
              <a:rPr lang="en-US" dirty="0"/>
              <a:t> . . . .</a:t>
            </a:r>
            <a:r>
              <a:rPr lang="lt-LT" dirty="0"/>
              <a:t> . .</a:t>
            </a:r>
            <a:r>
              <a:rPr lang="en-US" dirty="0"/>
              <a:t> </a:t>
            </a:r>
            <a:endParaRPr lang="lt-LT" dirty="0"/>
          </a:p>
        </p:txBody>
      </p:sp>
      <p:sp>
        <p:nvSpPr>
          <p:cNvPr id="94" name="TextBox 93"/>
          <p:cNvSpPr txBox="1"/>
          <p:nvPr/>
        </p:nvSpPr>
        <p:spPr>
          <a:xfrm>
            <a:off x="5047877" y="674640"/>
            <a:ext cx="111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PASIKLAUSKITE, AR KLIENTAS GALI KALBĖTI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5095228" y="1707060"/>
            <a:ext cx="1127986" cy="1314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Jums patogu dabar kalbėti?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Kada galėčiau Jums perskambinti?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Ačiū, perskambinsiu Jums sutartu laiku.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Viso gero</a:t>
            </a:r>
            <a:r>
              <a:rPr lang="lt-LT" sz="800" i="1" dirty="0"/>
              <a:t>.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121548" y="1691970"/>
            <a:ext cx="23892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viduje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Skambinu norėdamas suderinti  atvykimo pas Jus laiką, nes norime nurašyti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elektros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dujų apskaitos prietaiso rodmenis adresu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Šiauliai, Gėlių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gatvė 7 namas 3 butas.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Pranešu, kad siekdami teisingai apskaityti klientų suvartojamas elektrą/dujas bei išvengti galimų Jūsų mokėjimų neatitikimų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reguliariai tikriname apskaitos prietaisų rodmenis.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Planuoju atvykti liepos 5 dieną 9 valandą.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Darbus planuojame atlikti maždaug per  </a:t>
            </a:r>
          </a:p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minu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čių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Jums tinka šis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atvykimo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laikas?</a:t>
            </a:r>
          </a:p>
          <a:p>
            <a:endParaRPr lang="lt-LT" sz="800" i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886900" y="1680132"/>
            <a:ext cx="1312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viskas aišku?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dar turite klausimų?</a:t>
            </a:r>
            <a:endParaRPr lang="lt-LT" sz="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 už pokalbį.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Viso gero.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8415424" y="1696326"/>
            <a:ext cx="28684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SUTINKA SU NURAŠYMU</a:t>
            </a:r>
            <a:endParaRPr lang="lt-LT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Kaip susitarėme, atvyksiu pas Jus liepos 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5 dieną 9 valandą.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Jūsų apskaitos prietaisas yra prieinamoje vietoje?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Prašau pasakykit, per kiek laiko galite sudaryti sąlygas prieiti prie apskaitos prietaiso?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suvartojamas elektrą/dujas bei išvengti galimų Jūsų mokėjimų neatitikimų reguliariai tikriname apskaitos prietaisų rodmenis.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Todėl noriu Jus informuoti, kad  apie tai bus pranešta ESO ir  dėl numatytų darbų atlikimo į Jus bus  kreipiamasi raštu.</a:t>
            </a:r>
          </a:p>
          <a:p>
            <a:endParaRPr lang="lt-LT" sz="4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NESUTINKA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suvartojamas elektrą/dujas bei išvengti galimų Jūsų mokėjimų neatitikimų reguliariai tikriname apskaitos prietaisų rodmenis.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galėtume suderinti kitą Jums priimtiną darbų atlikimo laiką?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Tokiu atveju noriu Jus informuoti, apie tai bus pranešta ESO ir  dėl numatytų darbų atlikimo į Jus bus  kreipiamasi raštu.</a:t>
            </a:r>
          </a:p>
          <a:p>
            <a:endParaRPr lang="lt-LT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012086" y="1279860"/>
            <a:ext cx="169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. . </a:t>
            </a:r>
            <a:r>
              <a:rPr lang="lt-LT" dirty="0"/>
              <a:t>. . .</a:t>
            </a:r>
            <a:r>
              <a:rPr lang="en-US" dirty="0"/>
              <a:t> </a:t>
            </a:r>
            <a:r>
              <a:rPr lang="lt-LT" dirty="0"/>
              <a:t>. . . . .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0658793" y="567676"/>
            <a:ext cx="1340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Įsitikinkite, ar neliko neatsakytų klausimų,</a:t>
            </a:r>
          </a:p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Atsisveikinkite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04636" y="1693616"/>
            <a:ext cx="10365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Labas vakaras, Jums skambina Energijos skirstymo operatoriaus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atstovas vardas/pavardė.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341203" y="680540"/>
            <a:ext cx="1158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Pasisveikinkite, prisistatykite ir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61" y="437228"/>
            <a:ext cx="761960" cy="79037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77" y="1242658"/>
            <a:ext cx="350645" cy="43961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923" y="1227598"/>
            <a:ext cx="480783" cy="407182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047" y="1163934"/>
            <a:ext cx="450617" cy="454585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52" t="-433" r="32024" b="433"/>
          <a:stretch/>
        </p:blipFill>
        <p:spPr>
          <a:xfrm>
            <a:off x="3990150" y="1044116"/>
            <a:ext cx="467105" cy="55902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115" y="1137731"/>
            <a:ext cx="527520" cy="485667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19"/>
          <a:stretch/>
        </p:blipFill>
        <p:spPr>
          <a:xfrm>
            <a:off x="9096215" y="1143290"/>
            <a:ext cx="814871" cy="44426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964" y="1104872"/>
            <a:ext cx="199611" cy="19961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113" y="1154203"/>
            <a:ext cx="536586" cy="53776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985647" y="379425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lt-LT" dirty="0"/>
          </a:p>
        </p:txBody>
      </p:sp>
      <p:sp>
        <p:nvSpPr>
          <p:cNvPr id="3" name="Rectangle 2"/>
          <p:cNvSpPr/>
          <p:nvPr/>
        </p:nvSpPr>
        <p:spPr>
          <a:xfrm>
            <a:off x="5973059" y="370185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lt-LT" dirty="0"/>
          </a:p>
        </p:txBody>
      </p:sp>
      <p:sp>
        <p:nvSpPr>
          <p:cNvPr id="4" name="Rectangle 3"/>
          <p:cNvSpPr/>
          <p:nvPr/>
        </p:nvSpPr>
        <p:spPr>
          <a:xfrm>
            <a:off x="4420972" y="1260674"/>
            <a:ext cx="21429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. </a:t>
            </a:r>
            <a:r>
              <a:rPr lang="lt-LT" dirty="0"/>
              <a:t>. . . . . . . 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03673" y="67896"/>
            <a:ext cx="7328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1.2</a:t>
            </a:r>
            <a:r>
              <a:rPr lang="lt-LT" dirty="0"/>
              <a:t>. </a:t>
            </a:r>
            <a:r>
              <a:rPr lang="en-US" dirty="0" err="1"/>
              <a:t>Apskaitos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en-US" dirty="0"/>
              <a:t> </a:t>
            </a:r>
            <a:r>
              <a:rPr lang="lt-LT" dirty="0"/>
              <a:t>rodmenų nurašymas. P</a:t>
            </a:r>
            <a:r>
              <a:rPr lang="en-US" dirty="0" err="1"/>
              <a:t>okalbis</a:t>
            </a:r>
            <a:r>
              <a:rPr lang="en-US" dirty="0"/>
              <a:t> </a:t>
            </a:r>
            <a:r>
              <a:rPr lang="en-US" dirty="0" err="1"/>
              <a:t>telefonu</a:t>
            </a:r>
            <a:r>
              <a:rPr lang="lt-LT" dirty="0"/>
              <a:t> (</a:t>
            </a:r>
            <a:r>
              <a:rPr lang="en-US" dirty="0" err="1"/>
              <a:t>pavyzdys</a:t>
            </a:r>
            <a:r>
              <a:rPr lang="lt-L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5354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34773" y="5981567"/>
            <a:ext cx="1496125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773" y="1371462"/>
            <a:ext cx="1552938" cy="51398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Pasisveikinkite.</a:t>
            </a:r>
          </a:p>
          <a:p>
            <a:endParaRPr lang="lt-LT" sz="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1.2.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Prisistatykite pasakydami vardą, pavardę, bendrovės (kuriai atstovaujate bei kurioje dirbate)  pavadinimą ir pareigas.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Parodykite darbo pažymėjimą. </a:t>
            </a:r>
          </a:p>
          <a:p>
            <a:endParaRPr lang="lt-LT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atidaro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vaikas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lt-LT" sz="8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6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Neikite į kliento patalpas.</a:t>
            </a: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Pasiklauskite, ar tėvai ar kitas suaugęs yra namuose.</a:t>
            </a:r>
          </a:p>
          <a:p>
            <a:endParaRPr lang="lt-LT" sz="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Palaukite už durų kol ateis suaugęs asmuo. </a:t>
            </a: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Pasisveikinkite ir prisistatykite. </a:t>
            </a:r>
          </a:p>
          <a:p>
            <a:endParaRPr lang="lt-LT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NE: 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Paklauskite, kada tėvai bus namuose.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Pasižymėkite informaciją. </a:t>
            </a:r>
          </a:p>
          <a:p>
            <a:r>
              <a:rPr lang="lt-LT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lt-LT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niekas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neatidaro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lt-LT" sz="8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turite kliento telefono numerį, paskambinkite ir suderinkite kitą atvykimo laiką.</a:t>
            </a:r>
            <a:endParaRPr lang="lt-LT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550323" y="881346"/>
            <a:ext cx="1496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. Pristatykite atvykimo tikslą  ir išklausykite klientą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-111658" y="872878"/>
            <a:ext cx="164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 Pasisveikinkite, prisistatykite ir parodykite pažymėjimą</a:t>
            </a:r>
            <a:endParaRPr lang="lt-LT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1665272" y="1374742"/>
            <a:ext cx="1361388" cy="51398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Pristatykite tikslą:</a:t>
            </a:r>
          </a:p>
          <a:p>
            <a:pPr lvl="0"/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Priminkite, jei kalbėjote telefonu.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Nurodykite priežastį (</a:t>
            </a:r>
            <a:r>
              <a:rPr lang="lt-LT" sz="8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), kodėl </a:t>
            </a:r>
            <a:r>
              <a:rPr lang="lt-LT" sz="800" dirty="0" err="1">
                <a:latin typeface="Arial" panose="020B0604020202020204" pitchFamily="34" charset="0"/>
                <a:cs typeface="Arial" panose="020B0604020202020204" pitchFamily="34" charset="0"/>
              </a:rPr>
              <a:t>atlikste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rodmenų nurašymo  darbus.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Nurodykite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darb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ų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atlikimo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trukm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ę.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Išklausykite klientą jo nepertraukdami.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Parodykite, kad suprantate susidariusią situaciją.</a:t>
            </a:r>
          </a:p>
          <a:p>
            <a:pPr lvl="0"/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bendraujant su klientu suskamba tarnybinis telefonas, atsiprašome kliento prieš atsiliepdami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 skambutį.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Telefonu bendraujame trumpai – pranešame, kad šiuo metu negalime kalbėti, sutariame, kad perskambinsime. Baigus pokalbį, padėkojame klientui, kad palaukė. Perskambiname vėliau.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223020" y="892258"/>
            <a:ext cx="141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 sureaguokite pagal susidariusią situaciją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110700" y="1382910"/>
            <a:ext cx="2134072" cy="51378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u="sng" cap="all" dirty="0">
                <a:latin typeface="Arial" panose="020B0604020202020204" pitchFamily="34" charset="0"/>
                <a:cs typeface="Arial" panose="020B0604020202020204" pitchFamily="34" charset="0"/>
              </a:rPr>
              <a:t>sutinka su NURAŠYMU: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Pasiteiraukite, ar AP yra prieinamoje vietoje.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NE: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Sutarkite terminą, per kurį klientas sudarys sąlygas AP rodmenų nurašymui.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Pereikite prie etapų Nr. 4 ir 6.</a:t>
            </a:r>
          </a:p>
          <a:p>
            <a:endParaRPr lang="lt-LT" sz="800" strike="sngStrik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nesutinka su NURAŠYMU:</a:t>
            </a:r>
            <a:endParaRPr lang="lt-LT" sz="800" b="1" u="sng" strike="sngStrike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Dar kartą suderinkite su klientu darbų atlikimo datą ir/ar laiką.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Nesuderinus laiko, informuokite, kad kitu atveju bus  kreipiamasi raštu. </a:t>
            </a: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(Pažymėkite apie tai užduotyje).</a:t>
            </a:r>
            <a:endParaRPr lang="lt-LT" sz="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Pereikite prie etapų Nr. 4 ir 6.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Informaciją teikiame tik objekto savininkui ar jo šeimos nariams. Kitiems – tik bendrojo pobūdžio informaciją, randamą viešai.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423073" y="5152289"/>
            <a:ext cx="22939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41209" y="838782"/>
            <a:ext cx="1543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. DARBŲ ATLIKIMO METU SKIRKITE DĖMESIO KLIENTUI, JO APLINKAI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257957" y="403073"/>
            <a:ext cx="1420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362723" y="848038"/>
            <a:ext cx="1145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 Surinkite kontaktinius duomenis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5347864" y="1380935"/>
            <a:ext cx="1298567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Pasitikrinkite,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ar asmuo yra objekto savininkas.</a:t>
            </a: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Jei TAIP: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Patikslinkite kontaktinius duomenis (telefoną, el. pašto adresą).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Paimkite TR sutikimą, jei klientas sutinka užpildykite nustatytą formos dokumentą ir duokite Klientui pasirašyti.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4.4. Jei NE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ikslinkite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ekto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adres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ą.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728232" y="1371258"/>
            <a:ext cx="2519723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5.1.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apskaitos prietaisas viduje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paprašykite, kad klientas jį parodytų ir po to padėkokite, kad parodė. 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3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5.2.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reikia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patraukti daiktus,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atsiklauskite kliento. Jei NELEIDŽIA –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paprašykite, kad tai padarytų jis pats. 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5.3.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klientas pageidauja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informuokite, pakomentuokite kokius, kodėl darbus atliekate. </a:t>
            </a:r>
          </a:p>
          <a:p>
            <a:endParaRPr lang="lt-LT" sz="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9324587" y="1371258"/>
            <a:ext cx="1122495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6.1.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Įsitikinkite, kad klientas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viską suprato. </a:t>
            </a: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6.2.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nepavyko atsakyti į visus kliento klausimus –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Informuokite apie klientų aptarnavimo telefoną 1852.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6.3.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Mandagiai atsisveikinkite nepriklausomai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nuo to kaip vyko pokalbis.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9244330" y="852236"/>
            <a:ext cx="1260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 Įsitikinkite, kad neliko klausimų ir Atsisveikinkite </a:t>
            </a:r>
          </a:p>
        </p:txBody>
      </p:sp>
      <p:sp>
        <p:nvSpPr>
          <p:cNvPr id="61" name="Right Arrow 60"/>
          <p:cNvSpPr/>
          <p:nvPr/>
        </p:nvSpPr>
        <p:spPr>
          <a:xfrm>
            <a:off x="1313152" y="57097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2" name="Right Arrow 61"/>
          <p:cNvSpPr/>
          <p:nvPr/>
        </p:nvSpPr>
        <p:spPr>
          <a:xfrm>
            <a:off x="2940370" y="576459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5" name="Right Arrow 64"/>
          <p:cNvSpPr/>
          <p:nvPr/>
        </p:nvSpPr>
        <p:spPr>
          <a:xfrm>
            <a:off x="5018498" y="58567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6" name="Right Arrow 65"/>
          <p:cNvSpPr/>
          <p:nvPr/>
        </p:nvSpPr>
        <p:spPr>
          <a:xfrm>
            <a:off x="6476398" y="593968"/>
            <a:ext cx="342900" cy="1883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7" name="Right Arrow 66"/>
          <p:cNvSpPr/>
          <p:nvPr/>
        </p:nvSpPr>
        <p:spPr>
          <a:xfrm>
            <a:off x="8503554" y="589055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16" y="311011"/>
            <a:ext cx="640246" cy="64588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197" y="312647"/>
            <a:ext cx="632556" cy="63394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617" y="325949"/>
            <a:ext cx="570424" cy="57042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0617" y="330295"/>
            <a:ext cx="571060" cy="578381"/>
          </a:xfrm>
          <a:prstGeom prst="rect">
            <a:avLst/>
          </a:prstGeom>
        </p:spPr>
      </p:pic>
      <p:pic>
        <p:nvPicPr>
          <p:cNvPr id="32" name="Picture 31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285" y="381640"/>
            <a:ext cx="521970" cy="5219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0447"/>
          <a:stretch/>
        </p:blipFill>
        <p:spPr>
          <a:xfrm>
            <a:off x="3510540" y="516065"/>
            <a:ext cx="842800" cy="44697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609" y="381640"/>
            <a:ext cx="345900" cy="345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4728" y="6799343"/>
            <a:ext cx="11985346" cy="218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800"/>
              <a:buFont typeface="+mj-lt"/>
              <a:buAutoNum type="arabicPeriod"/>
              <a:tabLst>
                <a:tab pos="21590" algn="l"/>
                <a:tab pos="201295" algn="l"/>
              </a:tabLst>
            </a:pPr>
            <a:endParaRPr lang="lt-LT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45949" y="12308"/>
            <a:ext cx="6419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1.3</a:t>
            </a:r>
            <a:r>
              <a:rPr lang="lt-LT" dirty="0"/>
              <a:t>. </a:t>
            </a:r>
            <a:r>
              <a:rPr lang="en-US" dirty="0" err="1"/>
              <a:t>Apskaitos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en-US" dirty="0"/>
              <a:t> </a:t>
            </a:r>
            <a:r>
              <a:rPr lang="lt-LT" dirty="0"/>
              <a:t>rodmenų nurašymas. Pas klientą (taisyklės)</a:t>
            </a:r>
          </a:p>
        </p:txBody>
      </p:sp>
    </p:spTree>
    <p:extLst>
      <p:ext uri="{BB962C8B-B14F-4D97-AF65-F5344CB8AC3E}">
        <p14:creationId xmlns:p14="http://schemas.microsoft.com/office/powerpoint/2010/main" val="170293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5" y="553996"/>
            <a:ext cx="592235" cy="6230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342" y="842048"/>
            <a:ext cx="748203" cy="7482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654" y="944356"/>
            <a:ext cx="737937" cy="7379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1061" y="1225003"/>
            <a:ext cx="115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 . </a:t>
            </a:r>
            <a:endParaRPr lang="lt-LT" dirty="0"/>
          </a:p>
        </p:txBody>
      </p:sp>
      <p:pic>
        <p:nvPicPr>
          <p:cNvPr id="19" name="Picture 1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156" y="1015480"/>
            <a:ext cx="583642" cy="56995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8026" y="1691569"/>
            <a:ext cx="1552094" cy="427809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 diena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ESO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atstovaujančios įmonės „Įmonė“  darbuotojas (pareigos) Pranas Norkus.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atidaro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vaikas</a:t>
            </a:r>
            <a:endParaRPr lang="lt-LT" sz="8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" b="1" u="sng" cap="all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namuose yra tėvai ar kitas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suaugęs asmuo? </a:t>
            </a: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TAIP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 diena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ESO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atstovaujančios įmonės „Įmonė“  darbuotojas (pareigos) Pranas Norkus.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Kada tėvai bus namuose?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niekas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neatidaro</a:t>
            </a:r>
            <a:r>
              <a:rPr lang="lt-LT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PASKAMBINKITE</a:t>
            </a:r>
          </a:p>
          <a:p>
            <a:endParaRPr lang="lt-LT" sz="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 diena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ESO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atstovaujančios įmonės „Įmonė“  darbuotojas (pareigos) Pranas Norkus.</a:t>
            </a:r>
          </a:p>
          <a:p>
            <a:r>
              <a:rPr lang="lt-LT" sz="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Esu atvykęs pas Jus atlikti darbų. Jūsų namuose niekas neatidarė durų.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galėtume suderinti Jums priimtiną kitą mano atvykimo laiką?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96296" y="517556"/>
            <a:ext cx="1489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Pristatykite atvykimo tikslą  ir išklausykite klientą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50" y="979221"/>
            <a:ext cx="694157" cy="69415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1568640" y="1203059"/>
            <a:ext cx="115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 . . </a:t>
            </a:r>
            <a:endParaRPr lang="lt-LT" dirty="0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915" y="872570"/>
            <a:ext cx="738834" cy="738834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06987" y="479105"/>
            <a:ext cx="1415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Pasisveikinkite, prisitatykite ir parodykite pažymėjimą</a:t>
            </a:r>
            <a:endParaRPr lang="lt-LT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1706851" y="3985856"/>
            <a:ext cx="140316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553447" y="5526576"/>
            <a:ext cx="145110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66804" y="1682293"/>
            <a:ext cx="15432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Laikas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derintas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telefonu  </a:t>
            </a: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Kaip tarėmės telefonu, atvykau nurašyti elektros/dujų apskaitos prietaiso rodmenis.</a:t>
            </a:r>
          </a:p>
          <a:p>
            <a:pPr lvl="0"/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Darbus planuoju atlikti maždaug per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minučių. </a:t>
            </a: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Laikas telefonu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nederintas</a:t>
            </a: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(sutikote klientą namuose)</a:t>
            </a:r>
          </a:p>
          <a:p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Atvykau nurašyti elektros/dujų apskaitos prietaiso rodmenis.</a:t>
            </a:r>
          </a:p>
          <a:p>
            <a:pPr lvl="0"/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Darbus planuoju atlikti maždaug per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minučių.</a:t>
            </a:r>
          </a:p>
          <a:p>
            <a:pPr lvl="0"/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253940" y="534015"/>
            <a:ext cx="18123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sureaguokite pagal susidariusią situaciją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182271" y="1173548"/>
            <a:ext cx="167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</a:t>
            </a:r>
            <a:r>
              <a:rPr lang="lt-LT" dirty="0"/>
              <a:t> . . . . .</a:t>
            </a:r>
            <a:r>
              <a:rPr lang="en-US" dirty="0"/>
              <a:t> . . . </a:t>
            </a:r>
            <a:endParaRPr lang="lt-LT" dirty="0"/>
          </a:p>
        </p:txBody>
      </p:sp>
      <p:sp>
        <p:nvSpPr>
          <p:cNvPr id="72" name="TextBox 71"/>
          <p:cNvSpPr txBox="1"/>
          <p:nvPr/>
        </p:nvSpPr>
        <p:spPr>
          <a:xfrm>
            <a:off x="3041198" y="1654278"/>
            <a:ext cx="247478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SUTINKA SU NURAŠYMU</a:t>
            </a:r>
            <a:endParaRPr lang="lt-LT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Jūsų apskaitos prietaisas yra prieinamoje vietoje?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Prašau pasakykit, per kiek laiko galite sudaryti sąlygas prieiti prie apskaitos prietaiso?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suvartotą dujų ir elektros  energiją bei išvengti galimų Jūsų mokėjimų neatitikimų reguliariai tikriname apskaitos prietaisų rodmenis.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Todėl noriu Jus informuoti, kad dėl numatytų darbų atlikimo į Jus kreipsimės raštu.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NESUTINKA SU NURAŠYMU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suvartotą dujų ir elektros  energiją bei išvengti galimų Jūsų mokėjimų neatitikimų reguliariai tikriname apskaitos prietaisų rodmenis.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galėtume suderinti kitą Jums priimtiną darbų atlikimo laiką?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Tokiu atveju noriu Jus informuoti, kad dėl numatytų darbų atlikimo į Jus kreipsimės raštu.</a:t>
            </a: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31413" y="517556"/>
            <a:ext cx="168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DARBŲ ATLIKIMO METU SKIRKITE DĖMESIO KLIENTUI, JO APLINKAI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891240" y="1189347"/>
            <a:ext cx="167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</a:t>
            </a:r>
            <a:r>
              <a:rPr lang="lt-LT" dirty="0"/>
              <a:t> . . . .</a:t>
            </a:r>
            <a:r>
              <a:rPr lang="en-US" dirty="0"/>
              <a:t> .   </a:t>
            </a:r>
            <a:endParaRPr lang="lt-LT" dirty="0"/>
          </a:p>
        </p:txBody>
      </p:sp>
      <p:sp>
        <p:nvSpPr>
          <p:cNvPr id="91" name="TextBox 90"/>
          <p:cNvSpPr txBox="1"/>
          <p:nvPr/>
        </p:nvSpPr>
        <p:spPr>
          <a:xfrm>
            <a:off x="7998717" y="1154358"/>
            <a:ext cx="1759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</a:t>
            </a:r>
            <a:r>
              <a:rPr lang="lt-LT" dirty="0"/>
              <a:t> . . .</a:t>
            </a:r>
            <a:r>
              <a:rPr lang="en-US" dirty="0"/>
              <a:t> . .  </a:t>
            </a:r>
            <a:endParaRPr lang="lt-LT" dirty="0"/>
          </a:p>
        </p:txBody>
      </p:sp>
      <p:sp>
        <p:nvSpPr>
          <p:cNvPr id="92" name="TextBox 91"/>
          <p:cNvSpPr txBox="1"/>
          <p:nvPr/>
        </p:nvSpPr>
        <p:spPr>
          <a:xfrm>
            <a:off x="6487755" y="538261"/>
            <a:ext cx="1420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603983" y="553815"/>
            <a:ext cx="1305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Surinkite kontaktinius duomenis</a:t>
            </a:r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315" y="895089"/>
            <a:ext cx="820369" cy="820369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5515987" y="1717611"/>
            <a:ext cx="13934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sutikrinti turimus kontaktinius duomenis.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Sakykite, ar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Mikšienė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yra šio buto</a:t>
            </a:r>
            <a:r>
              <a:rPr lang="lt-LT" sz="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savininkas?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Taip pat noriu pasitikslinti, koks Jūsų telefono numeris?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turite el. paštą?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Koks adresas?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patikslinti, koks yra tikslus adresas?  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Taip pat norėčiau pasiteirauti, ar sutiktumėte gauti AB „Energijos skirstymo operatorius“ (ESO) apklausas apie mūsų aptarnavimą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informaciją apie teikiamas paslaugas? 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SUTINKA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Labai malonu. Tuomet paprašysiu skirti pora minučių, užpildant formą, taip pat paprašysiu jūsų pasirašyti dokumentą.</a:t>
            </a:r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NESUTINKA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Dėkoju.</a:t>
            </a:r>
            <a:endParaRPr lang="en-US" sz="8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795804" y="1654278"/>
            <a:ext cx="20830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apskaitos prietaisas viduje, paprašykite, kad klientas jį parodytų:</a:t>
            </a: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Prašau parodykite, kur yra įrengtas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elektros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dujų apskaitos prietaisas.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Ačiū, (kad parodėte).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reikia patraukti daiktus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galiu patraukti šią kėdę į kitą vietą?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– Gal Jūs galėtumėt patraukti?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klientas pageidauja, informuokite apie atliekamus darbus:</a:t>
            </a:r>
            <a:endParaRPr lang="lt-LT" sz="800" i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Štai, kaip matote...;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Dabar aš ....;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nepavyko atsakyti į</a:t>
            </a:r>
            <a:r>
              <a:rPr lang="en-US" sz="800" cap="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kliento klausimus: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Atsiprašau, bet į šį klausimą atsakyti negaliu.  Tačiau paskambinus klientų aptarnavimo telefonu </a:t>
            </a:r>
            <a:r>
              <a:rPr lang="lt-LT" sz="800" b="1" i="1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lt-LT" sz="8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Jums tikrai atsakys į rūpimus klausimus.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937561" y="1654278"/>
            <a:ext cx="155690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viskas aišku?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dar turite klausimų?</a:t>
            </a:r>
            <a:endParaRPr lang="lt-LT" sz="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nepavyko atsakyti </a:t>
            </a:r>
          </a:p>
          <a:p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į visus kliento klausimus</a:t>
            </a: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Atsiprašau, tačiau šio klausimo dabar atsakyti negaliu. Tačiau paskambinus klientų aptarnavimo telefonu </a:t>
            </a:r>
            <a:r>
              <a:rPr lang="lt-LT" sz="800" b="1" i="1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800" b="1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lt-LT" sz="8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Jums tikrai atsakys į rūpimus klausimus.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 už pokalbį.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Viso gero. 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482168" y="1165187"/>
            <a:ext cx="122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. . .</a:t>
            </a:r>
            <a:r>
              <a:rPr lang="lt-LT" dirty="0"/>
              <a:t> . </a:t>
            </a:r>
            <a:r>
              <a:rPr lang="en-US" dirty="0"/>
              <a:t> . . . . </a:t>
            </a:r>
            <a:endParaRPr lang="lt-LT" dirty="0"/>
          </a:p>
        </p:txBody>
      </p:sp>
      <p:sp>
        <p:nvSpPr>
          <p:cNvPr id="109" name="TextBox 108"/>
          <p:cNvSpPr txBox="1"/>
          <p:nvPr/>
        </p:nvSpPr>
        <p:spPr>
          <a:xfrm>
            <a:off x="8789101" y="562105"/>
            <a:ext cx="1191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Įsitikinkite, kad neliko klausimų ir Atsisveikinkite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45949" y="12308"/>
            <a:ext cx="6465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1.4</a:t>
            </a:r>
            <a:r>
              <a:rPr lang="lt-LT" dirty="0"/>
              <a:t>. </a:t>
            </a:r>
            <a:r>
              <a:rPr lang="en-US" dirty="0" err="1"/>
              <a:t>Apskaitos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en-US" dirty="0"/>
              <a:t> </a:t>
            </a:r>
            <a:r>
              <a:rPr lang="lt-LT" dirty="0"/>
              <a:t>rodmenų nurašymas. Pas klientą (</a:t>
            </a:r>
            <a:r>
              <a:rPr lang="en-US" dirty="0" err="1"/>
              <a:t>pavyzdys</a:t>
            </a:r>
            <a:r>
              <a:rPr lang="lt-L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72915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irkimų dokumentas" ma:contentTypeID="0x0101008029EB588A33574C8C4332B53EDD6B9300584A3DB050EF5D4796094B5C9435691B" ma:contentTypeVersion="1" ma:contentTypeDescription="Pirkimų dokumentas." ma:contentTypeScope="" ma:versionID="9e41d5b8a371f54b9da4d60b5c2f27b8">
  <xsd:schema xmlns:xsd="http://www.w3.org/2001/XMLSchema" xmlns:xs="http://www.w3.org/2001/XMLSchema" xmlns:p="http://schemas.microsoft.com/office/2006/metadata/properties" xmlns:ns2="7d3ccfc8-0174-48be-b2c7-759d9617ea65" xmlns:ns3="D20757B7-7A30-4E32-9D51-D8FC9B0F9668" xmlns:ns4="a5930e29-24ab-4925-a910-c1bbade73c3f" xmlns:ns5="d20757b7-7a30-4e32-9d51-d8fc9b0f9668" targetNamespace="http://schemas.microsoft.com/office/2006/metadata/properties" ma:root="true" ma:fieldsID="713710db945fcbf7cb57b31a510fca89" ns2:_="" ns3:_="" ns4:_="" ns5:_="">
    <xsd:import namespace="7d3ccfc8-0174-48be-b2c7-759d9617ea65"/>
    <xsd:import namespace="D20757B7-7A30-4E32-9D51-D8FC9B0F9668"/>
    <xsd:import namespace="a5930e29-24ab-4925-a910-c1bbade73c3f"/>
    <xsd:import namespace="d20757b7-7a30-4e32-9d51-d8fc9b0f966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4:Aff_uzsakovopadalinys" minOccurs="0"/>
                <xsd:element ref="ns3:I_x0161__x0020_j_x0173__x0020_med_x017e_iag_x0173__x0020_vert_x0117__x0020_sudaro" minOccurs="0"/>
                <xsd:element ref="ns2:Aff_tipinesformossutartis" minOccurs="0"/>
                <xsd:element ref="ns4:AffEkspertupasizadejimai" minOccurs="0"/>
                <xsd:element ref="ns3:Ekspert_x0173__x0020_pasi_x017e_ad_x0117_jimai_x003a_Title" minOccurs="0"/>
                <xsd:element ref="ns3:S_x0105_naudos_x002f_Investicijos" minOccurs="0"/>
                <xsd:element ref="ns2:Aff_pateikimoderinimuidata" minOccurs="0"/>
                <xsd:element ref="ns5:Sritis_x0020__x0028_dujos_x002f_elektra_x002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3ccfc8-0174-48be-b2c7-759d9617ea6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o ID reikšmė" ma:description="Dokumento ID reikšmė, priskirta šiam elementui." ma:internalName="_dlc_DocId" ma:readOnly="true">
      <xsd:simpleType>
        <xsd:restriction base="dms:Text"/>
      </xsd:simpleType>
    </xsd:element>
    <xsd:element name="_dlc_DocIdUrl" ma:index="9" nillable="true" ma:displayName="Dokumento ID" ma:description="Nuolatinis saitas į šį dokumentą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Aff_tipinesformossutartis" ma:index="29" nillable="true" ma:displayName="Tipinės formos sutartis" ma:default="1" ma:internalName="Aff_tipinesformossutartis">
      <xsd:simpleType>
        <xsd:restriction base="dms:Boolean"/>
      </xsd:simpleType>
    </xsd:element>
    <xsd:element name="Aff_pateikimoderinimuidata" ma:index="33" nillable="true" ma:displayName="Pateikimo derinimui data" ma:format="DateOnly" ma:internalName="Aff_pateikimoderinimuidata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757B7-7A30-4E32-9D51-D8FC9B0F9668" elementFormDefault="qualified">
    <xsd:import namespace="http://schemas.microsoft.com/office/2006/documentManagement/types"/>
    <xsd:import namespace="http://schemas.microsoft.com/office/infopath/2007/PartnerControls"/>
    <xsd:element name="I_x0161__x0020_j_x0173__x0020_med_x017e_iag_x0173__x0020_vert_x0117__x0020_sudaro" ma:index="28" nillable="true" ma:displayName="Iš jų medžiagų vertė sudaro" ma:decimals="2" ma:description="Pildyti tinklo infrastruktūros pirkimams" ma:internalName="I_x0161__x0020_j_x0173__x0020_med_x017e_iag_x0173__x0020_vert_x0117__x0020_sudaro" ma:percentage="FALSE">
      <xsd:simpleType>
        <xsd:restriction base="dms:Number"/>
      </xsd:simpleType>
    </xsd:element>
    <xsd:element name="Ekspert_x0173__x0020_pasi_x017e_ad_x0117_jimai_x003a_Title" ma:index="31" nillable="true" ma:displayName="Ekspertų pasižadėjimai:Title" ma:list="{0B4E68F8-AD35-477D-A37E-19015E4973A4}" ma:internalName="Ekspert_x0173__x0020_pasi_x017e_ad_x0117_jimai_x003a_Title" ma:readOnly="true" ma:showField="Title" ma:web="">
      <xsd:simpleType>
        <xsd:restriction base="dms:Lookup"/>
      </xsd:simpleType>
    </xsd:element>
    <xsd:element name="S_x0105_naudos_x002f_Investicijos" ma:index="32" nillable="true" ma:displayName="Sąnaudos/Investicijos" ma:list="{58F7C7F0-8DE7-4B38-850B-9EF07F733D9A}" ma:internalName="S_x0105_naudos_x002f_Investicijos" ma:showField="Column2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30e29-24ab-4925-a910-c1bbade73c3f" elementFormDefault="qualified">
    <xsd:import namespace="http://schemas.microsoft.com/office/2006/documentManagement/types"/>
    <xsd:import namespace="http://schemas.microsoft.com/office/infopath/2007/PartnerControls"/>
    <xsd:element name="Aff_uzsakovopadalinys" ma:index="26" nillable="true" ma:displayName="Aff_uzsakovopadalinys" ma:list="{A754166B-8963-481D-9868-EDE1FD9FE847}" ma:internalName="Aff_uzsakovopadalinys" ma:showField="Title" ma:web="{0cccfd61-4540-4590-8b7f-e29b64982c6f}">
      <xsd:simpleType>
        <xsd:restriction base="dms:Lookup"/>
      </xsd:simpleType>
    </xsd:element>
    <xsd:element name="AffEkspertupasizadejimai" ma:index="30" nillable="true" ma:displayName="Ekspertų pasižadėjimai" ma:list="{0B4E68F8-AD35-477D-A37E-19015E4973A4}" ma:internalName="AffEkspertupasizadejimai" ma:showField="Title" ma:web="{0cccfd61-4540-4590-8b7f-e29b64982c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757b7-7a30-4e32-9d51-d8fc9b0f9668" elementFormDefault="qualified">
    <xsd:import namespace="http://schemas.microsoft.com/office/2006/documentManagement/types"/>
    <xsd:import namespace="http://schemas.microsoft.com/office/infopath/2007/PartnerControls"/>
    <xsd:element name="Sritis_x0020__x0028_dujos_x002f_elektra_x0029_" ma:index="38" nillable="true" ma:displayName="Sritis (dujos/elektra)" ma:format="Dropdown" ma:internalName="Sritis_x0020__x0028_dujos_x002f_elektra_x0029_">
      <xsd:simpleType>
        <xsd:restriction base="dms:Choice">
          <xsd:enumeration value="Dujos"/>
          <xsd:enumeration value="Elektra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_x0161__x0020_j_x0173__x0020_med_x017e_iag_x0173__x0020_vert_x0117__x0020_sudaro xmlns="D20757B7-7A30-4E32-9D51-D8FC9B0F9668" xsi:nil="true"/>
    <Aff_tipinesformossutartis xmlns="7d3ccfc8-0174-48be-b2c7-759d9617ea65">true</Aff_tipinesformossutartis>
    <Aff_pateikimoderinimuidata xmlns="7d3ccfc8-0174-48be-b2c7-759d9617ea65">2016-11-02T22:00:00+00:00</Aff_pateikimoderinimuidata>
    <S_x0105_naudos_x002f_Investicijos xmlns="D20757B7-7A30-4E32-9D51-D8FC9B0F9668" xsi:nil="true"/>
    <Aff_uzsakovopadalinys xmlns="a5930e29-24ab-4925-a910-c1bbade73c3f" xsi:nil="true"/>
    <Sritis_x0020__x0028_dujos_x002f_elektra_x0029_ xmlns="d20757b7-7a30-4e32-9d51-d8fc9b0f9668" xsi:nil="true"/>
    <AffEkspertupasizadejimai xmlns="a5930e29-24ab-4925-a910-c1bbade73c3f"/>
    <_dlc_DocId xmlns="7d3ccfc8-0174-48be-b2c7-759d9617ea65">4Z6MPDUXFVQC-1546498242-12567</_dlc_DocId>
    <_dlc_DocIdUrl xmlns="7d3ccfc8-0174-48be-b2c7-759d9617ea65">
      <Url>http://vac.corp.rst.lt/pirkimai/uzsakovai/ESO/_layouts/15/DocIdRedir.aspx?ID=4Z6MPDUXFVQC-1546498242-12567</Url>
      <Description>4Z6MPDUXFVQC-1546498242-12567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B7CBC6-7E36-4614-96CE-3183FC63905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1E3BAE84-F4BD-4385-A18A-DDA5E70D9E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3ccfc8-0174-48be-b2c7-759d9617ea65"/>
    <ds:schemaRef ds:uri="D20757B7-7A30-4E32-9D51-D8FC9B0F9668"/>
    <ds:schemaRef ds:uri="a5930e29-24ab-4925-a910-c1bbade73c3f"/>
    <ds:schemaRef ds:uri="d20757b7-7a30-4e32-9d51-d8fc9b0f96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02CFC6-A29C-48CE-916B-380F2AAC6B58}">
  <ds:schemaRefs>
    <ds:schemaRef ds:uri="http://schemas.microsoft.com/office/2006/documentManagement/types"/>
    <ds:schemaRef ds:uri="http://purl.org/dc/dcmitype/"/>
    <ds:schemaRef ds:uri="7d3ccfc8-0174-48be-b2c7-759d9617ea65"/>
    <ds:schemaRef ds:uri="a5930e29-24ab-4925-a910-c1bbade73c3f"/>
    <ds:schemaRef ds:uri="D20757B7-7A30-4E32-9D51-D8FC9B0F9668"/>
    <ds:schemaRef ds:uri="http://purl.org/dc/elements/1.1/"/>
    <ds:schemaRef ds:uri="http://www.w3.org/XML/1998/namespace"/>
    <ds:schemaRef ds:uri="http://schemas.microsoft.com/office/infopath/2007/PartnerControls"/>
    <ds:schemaRef ds:uri="d20757b7-7a30-4e32-9d51-d8fc9b0f9668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4D7E9A1D-8CEA-43A6-A7B1-11E3785E02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7728</TotalTime>
  <Words>2354</Words>
  <Application>Microsoft Office PowerPoint</Application>
  <PresentationFormat>Widescreen</PresentationFormat>
  <Paragraphs>634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UAB TIC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Livijus Aleksovas</dc:creator>
  <cp:lastModifiedBy>Greta Jatulionytė</cp:lastModifiedBy>
  <cp:revision>45</cp:revision>
  <dcterms:created xsi:type="dcterms:W3CDTF">2016-08-24T07:41:23Z</dcterms:created>
  <dcterms:modified xsi:type="dcterms:W3CDTF">2019-12-02T13:21:37Z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0x0101008029EB588A33574C8C4332B53EDD6B9300584A3DB050EF5D4796094B5C9435691B</vt:lpwstr>
  </property>
  <property fmtid="{D5CDD505-2E9C-101B-9397-08002B2CF9AE}" pid="3" name="_dlc_DocIdItemGuid">
    <vt:lpwstr>ca86ee6f-d562-4fed-9454-f872c6455b93</vt:lpwstr>
  </property>
  <property fmtid="{D5CDD505-2E9C-101B-9397-08002B2CF9AE}" pid="4" name="MSIP_Label_320c693d-44b7-4e16-b3dd-4fcd87401cf5_Enabled">
    <vt:lpwstr>True</vt:lpwstr>
  </property>
  <property fmtid="{D5CDD505-2E9C-101B-9397-08002B2CF9AE}" pid="5" name="MSIP_Label_320c693d-44b7-4e16-b3dd-4fcd87401cf5_SiteId">
    <vt:lpwstr>ea88e983-d65a-47b3-adb4-3e1c6d2110d2</vt:lpwstr>
  </property>
  <property fmtid="{D5CDD505-2E9C-101B-9397-08002B2CF9AE}" pid="6" name="MSIP_Label_320c693d-44b7-4e16-b3dd-4fcd87401cf5_Owner">
    <vt:lpwstr>Greta.Jatulionyte@ignitis.lt</vt:lpwstr>
  </property>
  <property fmtid="{D5CDD505-2E9C-101B-9397-08002B2CF9AE}" pid="7" name="MSIP_Label_320c693d-44b7-4e16-b3dd-4fcd87401cf5_SetDate">
    <vt:lpwstr>2019-12-02T13:21:35.5834809Z</vt:lpwstr>
  </property>
  <property fmtid="{D5CDD505-2E9C-101B-9397-08002B2CF9AE}" pid="8" name="MSIP_Label_320c693d-44b7-4e16-b3dd-4fcd87401cf5_Name">
    <vt:lpwstr>Viešo naudojimo</vt:lpwstr>
  </property>
  <property fmtid="{D5CDD505-2E9C-101B-9397-08002B2CF9AE}" pid="9" name="MSIP_Label_320c693d-44b7-4e16-b3dd-4fcd87401cf5_Application">
    <vt:lpwstr>Microsoft Azure Information Protection</vt:lpwstr>
  </property>
  <property fmtid="{D5CDD505-2E9C-101B-9397-08002B2CF9AE}" pid="10" name="MSIP_Label_320c693d-44b7-4e16-b3dd-4fcd87401cf5_ActionId">
    <vt:lpwstr>be8b378a-b416-4237-b03a-c56c1ea401e8</vt:lpwstr>
  </property>
  <property fmtid="{D5CDD505-2E9C-101B-9397-08002B2CF9AE}" pid="11" name="MSIP_Label_320c693d-44b7-4e16-b3dd-4fcd87401cf5_Extended_MSFT_Method">
    <vt:lpwstr>Manual</vt:lpwstr>
  </property>
  <property fmtid="{D5CDD505-2E9C-101B-9397-08002B2CF9AE}" pid="12" name="MSIP_Label_190751af-2442-49a7-b7b9-9f0bcce858c9_Enabled">
    <vt:lpwstr>True</vt:lpwstr>
  </property>
  <property fmtid="{D5CDD505-2E9C-101B-9397-08002B2CF9AE}" pid="13" name="MSIP_Label_190751af-2442-49a7-b7b9-9f0bcce858c9_SiteId">
    <vt:lpwstr>ea88e983-d65a-47b3-adb4-3e1c6d2110d2</vt:lpwstr>
  </property>
  <property fmtid="{D5CDD505-2E9C-101B-9397-08002B2CF9AE}" pid="14" name="MSIP_Label_190751af-2442-49a7-b7b9-9f0bcce858c9_Owner">
    <vt:lpwstr>Greta.Jatulionyte@ignitis.lt</vt:lpwstr>
  </property>
  <property fmtid="{D5CDD505-2E9C-101B-9397-08002B2CF9AE}" pid="15" name="MSIP_Label_190751af-2442-49a7-b7b9-9f0bcce858c9_SetDate">
    <vt:lpwstr>2019-12-02T13:21:35.5834809Z</vt:lpwstr>
  </property>
  <property fmtid="{D5CDD505-2E9C-101B-9397-08002B2CF9AE}" pid="16" name="MSIP_Label_190751af-2442-49a7-b7b9-9f0bcce858c9_Name">
    <vt:lpwstr>Be žymos</vt:lpwstr>
  </property>
  <property fmtid="{D5CDD505-2E9C-101B-9397-08002B2CF9AE}" pid="17" name="MSIP_Label_190751af-2442-49a7-b7b9-9f0bcce858c9_Application">
    <vt:lpwstr>Microsoft Azure Information Protection</vt:lpwstr>
  </property>
  <property fmtid="{D5CDD505-2E9C-101B-9397-08002B2CF9AE}" pid="18" name="MSIP_Label_190751af-2442-49a7-b7b9-9f0bcce858c9_ActionId">
    <vt:lpwstr>be8b378a-b416-4237-b03a-c56c1ea401e8</vt:lpwstr>
  </property>
  <property fmtid="{D5CDD505-2E9C-101B-9397-08002B2CF9AE}" pid="19" name="MSIP_Label_190751af-2442-49a7-b7b9-9f0bcce858c9_Parent">
    <vt:lpwstr>320c693d-44b7-4e16-b3dd-4fcd87401cf5</vt:lpwstr>
  </property>
  <property fmtid="{D5CDD505-2E9C-101B-9397-08002B2CF9AE}" pid="20" name="MSIP_Label_190751af-2442-49a7-b7b9-9f0bcce858c9_Extended_MSFT_Method">
    <vt:lpwstr>Manual</vt:lpwstr>
  </property>
  <property fmtid="{D5CDD505-2E9C-101B-9397-08002B2CF9AE}" pid="21" name="Sensitivity">
    <vt:lpwstr>Viešo naudojimo Be žymos</vt:lpwstr>
  </property>
</Properties>
</file>