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321" r:id="rId2"/>
    <p:sldId id="319" r:id="rId3"/>
    <p:sldId id="329" r:id="rId4"/>
    <p:sldId id="330" r:id="rId5"/>
    <p:sldId id="331" r:id="rId6"/>
    <p:sldId id="332" r:id="rId7"/>
    <p:sldId id="334" r:id="rId8"/>
    <p:sldId id="333" r:id="rId9"/>
    <p:sldId id="335" r:id="rId10"/>
    <p:sldId id="336" r:id="rId11"/>
    <p:sldId id="337" r:id="rId12"/>
    <p:sldId id="340" r:id="rId13"/>
    <p:sldId id="339" r:id="rId14"/>
    <p:sldId id="338" r:id="rId15"/>
    <p:sldId id="325" r:id="rId16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5B35F0C-6C94-4AD8-9383-63F3CA3657C9}">
          <p14:sldIdLst>
            <p14:sldId id="321"/>
            <p14:sldId id="319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40"/>
            <p14:sldId id="339"/>
            <p14:sldId id="338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BBF2"/>
    <a:srgbClr val="58595B"/>
    <a:srgbClr val="298CC8"/>
    <a:srgbClr val="FFFFFF"/>
    <a:srgbClr val="8BCBEA"/>
    <a:srgbClr val="65BAE3"/>
    <a:srgbClr val="3EA9DC"/>
    <a:srgbClr val="04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5" autoAdjust="0"/>
    <p:restoredTop sz="97103"/>
  </p:normalViewPr>
  <p:slideViewPr>
    <p:cSldViewPr snapToGrid="0">
      <p:cViewPr varScale="1">
        <p:scale>
          <a:sx n="107" d="100"/>
          <a:sy n="107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B3FA5-4B92-1445-A748-416631FF8815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AB0E8-8A72-8343-BFEE-C776C362C58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62145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B1C-A54B-5A62-7F50-223A89DBD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FB861-DB40-2B36-2132-1409FBDC3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11691-46A2-8234-4919-B224122E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0C32-CCF4-842F-95A1-122522E6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F590-3BD9-5AB9-376F-9B64ABE3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2574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28D0-4DDE-EAD6-A8E3-10C1F995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974EC-C4BD-6530-4EEE-EE878B5B6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1CA6-A98F-35E6-2418-30E7B6B1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F0038-E47F-149F-8536-8E3AE45A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97C8-1E4A-815F-4AE5-6DD44B41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65691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56149-068C-3474-BEA2-88BC83172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589B0-A974-7A92-79E6-377C2B065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9B03-78F2-2889-29EF-40A94905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D1D8-0259-7907-0334-0B9974C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A990-B5A8-3063-DC78-0CE208C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329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9AB-07E8-3750-E685-FDB83C89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DAF0-91E6-0504-1320-3B48A5FC3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F2FBB-1C1A-B631-6886-A2908502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0CBB-9A2B-36A5-EAFB-EE9ECAD4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A008-601E-0062-565A-47E6AAD0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7404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AFA0-2D61-D997-16FD-BE9E337F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CB75F-6C82-F704-7AD8-44966A53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42565-5A5D-C58F-D3CF-B0B5C54B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56BB-EBF7-4D41-A16B-8558AEEB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3DE1-BC7F-938F-F5E2-1A00E625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15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C3CA-161D-B023-AE06-E13591DC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86BF-F0AF-484F-88C4-186D74F86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D93DC-7CEB-A47F-9A13-504AA5F8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D5661-E532-4BB2-6089-05F97BAC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C8490-C5FB-B253-B142-CEBE06B5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B509B-51A4-4BBD-DA71-1A9A7F37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80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D715-59B7-949F-4059-D668DCF3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F44DD-49FA-4E88-090C-F004AE185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DBAEB-E9BB-D929-8088-596546CD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BAFC3-8D75-A222-BA0E-A3AB54CF2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5D1E3-F5F7-B56D-9F6F-82F7C48F5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A6AE3-96AF-40B1-51B4-8B67F3B2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1CD49-DED5-BEE4-C5B2-200A78A4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46E2C-7EEC-1731-B680-D3ABF6D7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50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A22-FDE1-A6AC-BFC2-BE67D64A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FB59D-8FD5-566D-5993-E4EA7726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8DFAB-E501-9D5E-190B-C8141CB4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FC9B1-EF95-44F8-A232-2F01EB00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470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D330-2582-2460-C16E-F7276E49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4CD34-FD8F-A2D9-5E15-524312F5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F99CF-9230-47B3-F2C9-9B5F62E1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1802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5ACE-7603-B7E3-D783-6C1B7C57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06D9-28A4-9063-9BE9-90018BF5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B47C1-D8CB-0250-A658-097E2B3A3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332F1-9BAE-4965-B409-FA694A3D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3C186-B8A3-7F0A-44C2-82EDB37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EF7EA-D6AA-A6BB-FF21-9F15313C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1821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FB7D-3463-3D6D-4EF5-E4F58E5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AB321-F155-BB4C-76F5-ED8910524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6CDAE-C534-ED43-3871-27CB75A1A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3B326-1B36-6629-3562-92C8E0E8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46779-A06F-FC2B-FACB-B129D008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B04AD-1FE1-F996-5EA2-A4BE0EBD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343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54D10-3C3A-E831-B4EB-72B5669D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E17BE-1FC4-4781-CE95-B331C8C03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2238-5ADF-28F7-0B7E-3BF3B7930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625C-1310-A045-8869-4CF10A3BB800}" type="datetimeFigureOut">
              <a:rPr lang="en-LT" smtClean="0"/>
              <a:t>03/05/2024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3348-F3AF-BDE2-C9B6-9D4324225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6EE5-2740-FA3E-365D-9B5D0F304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82E5-616D-6F40-A777-EC8679E25F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245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9CF74-5F68-1EC6-889E-3C844A7F0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boat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711C6427-2F6F-5F4D-4ECF-83606702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63D637-D0DA-B823-6FC7-1709F8B71BC2}"/>
              </a:ext>
            </a:extLst>
          </p:cNvPr>
          <p:cNvSpPr txBox="1"/>
          <p:nvPr/>
        </p:nvSpPr>
        <p:spPr>
          <a:xfrm>
            <a:off x="1292173" y="2136041"/>
            <a:ext cx="5713177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lt-LT" sz="2800" b="1" dirty="0">
                <a:solidFill>
                  <a:srgbClr val="00BBF2"/>
                </a:solidFill>
                <a:latin typeface="+mj-lt"/>
              </a:rPr>
              <a:t>Skambučių kokybės vertinimo metodologija</a:t>
            </a:r>
            <a:endParaRPr lang="en-LT" sz="2800" b="1" dirty="0">
              <a:solidFill>
                <a:srgbClr val="00BBF2"/>
              </a:solidFill>
              <a:latin typeface="+mj-lt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5B3443-E1D5-6FBF-CDC4-FF18CB59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7150" y="4608396"/>
            <a:ext cx="2400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ADFD1-A0B5-4BB0-F3E9-BB98621A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48A928D1-7D32-6A5A-F250-985A7528A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A5C0D98-F7AE-2DCF-9A54-EA84900F7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91CFD-75C8-9AEB-3AA4-CC81395FCE88}"/>
              </a:ext>
            </a:extLst>
          </p:cNvPr>
          <p:cNvSpPr txBox="1"/>
          <p:nvPr/>
        </p:nvSpPr>
        <p:spPr>
          <a:xfrm>
            <a:off x="2463526" y="153772"/>
            <a:ext cx="8742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vertinimo kriterijų „Kritinis“ ir „ Svarbus“ lygių reikšmė DEMO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540-F820-4A47-8F6D-093EEC507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87" y="819150"/>
            <a:ext cx="559761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8722E-8CD0-3AA5-F97D-344DF527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FA0F0E80-BE42-6A13-D2F6-C32FEC87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782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6EAD287-3E1A-4DE1-8D3A-EFA1A9B99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BC81B-F050-10DB-1A77-22DD2D5D9B96}"/>
              </a:ext>
            </a:extLst>
          </p:cNvPr>
          <p:cNvSpPr txBox="1"/>
          <p:nvPr/>
        </p:nvSpPr>
        <p:spPr>
          <a:xfrm>
            <a:off x="3019338" y="108948"/>
            <a:ext cx="615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formos pildymas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4E500-DA7D-4CB0-8B00-E26ED3BDC978}"/>
              </a:ext>
            </a:extLst>
          </p:cNvPr>
          <p:cNvSpPr/>
          <p:nvPr/>
        </p:nvSpPr>
        <p:spPr>
          <a:xfrm>
            <a:off x="1271587" y="556450"/>
            <a:ext cx="964882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Prieš pradedant vertinti skambutį suvedami skambučio identifikaciniai duomenys: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Skambučio data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Skambinančiojo tel. numeris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</a:t>
            </a:r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Konsultanto vardas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lt-LT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FCAC1-36A8-466B-A22B-0BCE32D88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508212"/>
            <a:ext cx="3847091" cy="601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70CF72-D0DD-74A9-38D2-716DD854F5E5}"/>
              </a:ext>
            </a:extLst>
          </p:cNvPr>
          <p:cNvSpPr txBox="1"/>
          <p:nvPr/>
        </p:nvSpPr>
        <p:spPr>
          <a:xfrm>
            <a:off x="3013910" y="2323166"/>
            <a:ext cx="6158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formos pildymas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7FF35-00AF-4DEE-A386-C681949A8739}"/>
              </a:ext>
            </a:extLst>
          </p:cNvPr>
          <p:cNvSpPr/>
          <p:nvPr/>
        </p:nvSpPr>
        <p:spPr>
          <a:xfrm>
            <a:off x="227478" y="2704510"/>
            <a:ext cx="78105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Norint pasirinkti kriterijaus atsakymą reikia paspausti ant šalia esančio langelio: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73D68-626E-4988-8277-3F209085C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587" y="3193284"/>
            <a:ext cx="3214967" cy="26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D131C-7120-449F-6356-2A96650F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C63D7D3A-5AE8-B047-3C0E-25672D7D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FF6EA0-74BF-EFEB-76C5-66572F2CC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11365-90A4-1645-5574-18BFA31DB48C}"/>
              </a:ext>
            </a:extLst>
          </p:cNvPr>
          <p:cNvSpPr txBox="1"/>
          <p:nvPr/>
        </p:nvSpPr>
        <p:spPr>
          <a:xfrm>
            <a:off x="3019338" y="108948"/>
            <a:ext cx="615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formos pildymas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B33FE-C711-4B04-A864-62B9E7260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9" y="771525"/>
            <a:ext cx="8310562" cy="44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DAEC5-A164-6447-B80F-83FBBFDC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610E8726-1CB2-0DF8-05BD-6CB064FF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F696117-4F3F-E9E4-7941-71A81BC85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CC359-5676-5398-41BD-EE44DDD501E1}"/>
              </a:ext>
            </a:extLst>
          </p:cNvPr>
          <p:cNvSpPr txBox="1"/>
          <p:nvPr/>
        </p:nvSpPr>
        <p:spPr>
          <a:xfrm>
            <a:off x="3019338" y="108948"/>
            <a:ext cx="615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formos pildymas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D25FD-8766-48F6-9075-EEB0E317C0E8}"/>
              </a:ext>
            </a:extLst>
          </p:cNvPr>
          <p:cNvSpPr/>
          <p:nvPr/>
        </p:nvSpPr>
        <p:spPr>
          <a:xfrm>
            <a:off x="503144" y="626640"/>
            <a:ext cx="94107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Formoje žemiau yra pateikti langeliai į kuriuos galima įrašyti komentarus pagal atskiras kategorijas: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1058A-3F77-4A20-B921-01D011543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44" y="1144332"/>
            <a:ext cx="7385797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3422D-A343-539D-B069-E0851393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07710EB6-00C0-E02F-B27E-872753B2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ECF65FA-FFB5-4DCF-102D-384AA68B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433A3-7A83-1C5C-AD97-93B26C7E553D}"/>
              </a:ext>
            </a:extLst>
          </p:cNvPr>
          <p:cNvSpPr txBox="1"/>
          <p:nvPr/>
        </p:nvSpPr>
        <p:spPr>
          <a:xfrm>
            <a:off x="3019338" y="108948"/>
            <a:ext cx="615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ED0D6-7CBD-48BA-9A51-1FEE8C52B40A}"/>
              </a:ext>
            </a:extLst>
          </p:cNvPr>
          <p:cNvSpPr/>
          <p:nvPr/>
        </p:nvSpPr>
        <p:spPr>
          <a:xfrm>
            <a:off x="708917" y="631575"/>
            <a:ext cx="1102042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 automatiškai tikrina atsakymus bei pastebėjusi, kad yra gautas vienas „Kritinis“ arba du „Svarbus“ neigiami įvertinimai („Ne“) įvertins skambutį neigiamai: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D83F9-F808-45AD-82EA-8D79F49B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18" y="1400423"/>
            <a:ext cx="4176848" cy="786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257A7-9689-4465-AE0C-9085D8F26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859" y="1400423"/>
            <a:ext cx="3802436" cy="786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A79C84-0A6C-B2D3-9AEE-5AF9184C7677}"/>
              </a:ext>
            </a:extLst>
          </p:cNvPr>
          <p:cNvSpPr txBox="1"/>
          <p:nvPr/>
        </p:nvSpPr>
        <p:spPr>
          <a:xfrm>
            <a:off x="3016624" y="3069522"/>
            <a:ext cx="6158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510EAF-9A0A-44EE-808B-246C7CFE4200}"/>
              </a:ext>
            </a:extLst>
          </p:cNvPr>
          <p:cNvSpPr/>
          <p:nvPr/>
        </p:nvSpPr>
        <p:spPr>
          <a:xfrm>
            <a:off x="766203" y="3483177"/>
            <a:ext cx="823912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Žemiau komentarų forma automatiškai skaičiuos rezultatą pagal kategorijas: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E5B2E0-F8F5-4F2A-8023-F31111A27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42" y="4122704"/>
            <a:ext cx="8681054" cy="5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3AB52-4E79-66A1-610C-8A8D8D75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C2C8438A-D84E-B4D6-C562-19FF91F9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943B8E-7019-0E88-4B29-2C8571E5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8470" y="2903800"/>
            <a:ext cx="4512526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9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B6585-4306-B624-9A2C-F78484B5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F43F249E-29CB-3958-3F12-6A2313EA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F856525-E789-2327-833F-A2AAE104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C84B99-29F1-007E-E119-1115DCC32E42}"/>
              </a:ext>
            </a:extLst>
          </p:cNvPr>
          <p:cNvSpPr txBox="1"/>
          <p:nvPr/>
        </p:nvSpPr>
        <p:spPr>
          <a:xfrm>
            <a:off x="498791" y="604894"/>
            <a:ext cx="5334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metodologija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užtikrins:</a:t>
            </a:r>
          </a:p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Standartizuotą skambučių kokybės vertinimo sistemą; </a:t>
            </a:r>
          </a:p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Aukščiausio lygio klientų aptarnavimą;</a:t>
            </a:r>
          </a:p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Klaipėdos vanduo klientų aptarnavimo standarto laikymąsi.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69422C-BB52-6C2C-1166-EF971A79DD58}"/>
              </a:ext>
            </a:extLst>
          </p:cNvPr>
          <p:cNvCxnSpPr>
            <a:cxnSpLocks/>
          </p:cNvCxnSpPr>
          <p:nvPr/>
        </p:nvCxnSpPr>
        <p:spPr>
          <a:xfrm>
            <a:off x="6084815" y="604894"/>
            <a:ext cx="0" cy="1660134"/>
          </a:xfrm>
          <a:prstGeom prst="line">
            <a:avLst/>
          </a:prstGeom>
          <a:ln w="12700" cap="rnd">
            <a:solidFill>
              <a:srgbClr val="00BBF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F276DB-60B2-D9EE-0E2B-A154E8D807D4}"/>
              </a:ext>
            </a:extLst>
          </p:cNvPr>
          <p:cNvSpPr txBox="1"/>
          <p:nvPr/>
        </p:nvSpPr>
        <p:spPr>
          <a:xfrm>
            <a:off x="6331935" y="604894"/>
            <a:ext cx="57181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užtikrins: </a:t>
            </a:r>
          </a:p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Standartizuotą ir automatizuotą skambučių kokybės vertinimo platformą;</a:t>
            </a:r>
          </a:p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Galimybę greitai reaguoti į dažniausiai pasitaikančias konsultantų klaidas, keičiant vertinimo kriterijų svorius.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0EC49-D2F4-DB51-7199-E7827D2FC7E6}"/>
              </a:ext>
            </a:extLst>
          </p:cNvPr>
          <p:cNvSpPr txBox="1"/>
          <p:nvPr/>
        </p:nvSpPr>
        <p:spPr>
          <a:xfrm>
            <a:off x="3008153" y="3147426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</a:t>
            </a:r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kokybės</a:t>
            </a:r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vertinimo metodika: vertinimo kategorijos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809E6E-C8EF-73C7-864B-F8A866398A29}"/>
              </a:ext>
            </a:extLst>
          </p:cNvPr>
          <p:cNvSpPr txBox="1"/>
          <p:nvPr/>
        </p:nvSpPr>
        <p:spPr>
          <a:xfrm>
            <a:off x="498791" y="3668786"/>
            <a:ext cx="110860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Galutinis skambučio kokybės rezultatas skaičiuojamas vertinant keturias pagrindines kategorijas: </a:t>
            </a:r>
          </a:p>
          <a:p>
            <a:r>
              <a:rPr lang="lt-LT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Bendravimo įgūdžiai – 25% galutinio rezultato;</a:t>
            </a:r>
          </a:p>
          <a:p>
            <a:r>
              <a:rPr lang="lt-LT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Profesionalumas, kompetencijos lygis – 25% galutinio rezultato; </a:t>
            </a:r>
          </a:p>
          <a:p>
            <a:r>
              <a:rPr lang="lt-LT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Darbo instrukcijų, taisyklių laikymasis – 25% galutinio rezultato; </a:t>
            </a:r>
          </a:p>
          <a:p>
            <a:r>
              <a:rPr lang="lt-LT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Prieštaravimų, konfliktinių situacijų valdymas – 25% galutinio rezultato.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50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40FF8-4779-8B18-4FF2-ED566179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C69B0059-6681-92BE-9D8E-595D1091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FDE01F0-225B-7DE8-C6DC-967826398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AA96B8-370A-408B-B90F-C83F509FA01D}"/>
              </a:ext>
            </a:extLst>
          </p:cNvPr>
          <p:cNvSpPr/>
          <p:nvPr/>
        </p:nvSpPr>
        <p:spPr>
          <a:xfrm>
            <a:off x="4102069" y="106852"/>
            <a:ext cx="309802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570FAE-62FC-7509-D208-FDB6D1519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19660"/>
              </p:ext>
            </p:extLst>
          </p:nvPr>
        </p:nvGraphicFramePr>
        <p:xfrm>
          <a:off x="708917" y="728264"/>
          <a:ext cx="11086003" cy="5076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02">
                  <a:extLst>
                    <a:ext uri="{9D8B030D-6E8A-4147-A177-3AD203B41FA5}">
                      <a16:colId xmlns:a16="http://schemas.microsoft.com/office/drawing/2014/main" val="2382683710"/>
                    </a:ext>
                  </a:extLst>
                </a:gridCol>
                <a:gridCol w="351723">
                  <a:extLst>
                    <a:ext uri="{9D8B030D-6E8A-4147-A177-3AD203B41FA5}">
                      <a16:colId xmlns:a16="http://schemas.microsoft.com/office/drawing/2014/main" val="1583680653"/>
                    </a:ext>
                  </a:extLst>
                </a:gridCol>
                <a:gridCol w="1034586">
                  <a:extLst>
                    <a:ext uri="{9D8B030D-6E8A-4147-A177-3AD203B41FA5}">
                      <a16:colId xmlns:a16="http://schemas.microsoft.com/office/drawing/2014/main" val="385137138"/>
                    </a:ext>
                  </a:extLst>
                </a:gridCol>
                <a:gridCol w="886021">
                  <a:extLst>
                    <a:ext uri="{9D8B030D-6E8A-4147-A177-3AD203B41FA5}">
                      <a16:colId xmlns:a16="http://schemas.microsoft.com/office/drawing/2014/main" val="3737325789"/>
                    </a:ext>
                  </a:extLst>
                </a:gridCol>
                <a:gridCol w="204053">
                  <a:extLst>
                    <a:ext uri="{9D8B030D-6E8A-4147-A177-3AD203B41FA5}">
                      <a16:colId xmlns:a16="http://schemas.microsoft.com/office/drawing/2014/main" val="2841658245"/>
                    </a:ext>
                  </a:extLst>
                </a:gridCol>
                <a:gridCol w="372308">
                  <a:extLst>
                    <a:ext uri="{9D8B030D-6E8A-4147-A177-3AD203B41FA5}">
                      <a16:colId xmlns:a16="http://schemas.microsoft.com/office/drawing/2014/main" val="2550799719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029917227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1936966367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050743323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1841867087"/>
                    </a:ext>
                  </a:extLst>
                </a:gridCol>
                <a:gridCol w="379468">
                  <a:extLst>
                    <a:ext uri="{9D8B030D-6E8A-4147-A177-3AD203B41FA5}">
                      <a16:colId xmlns:a16="http://schemas.microsoft.com/office/drawing/2014/main" val="1989000897"/>
                    </a:ext>
                  </a:extLst>
                </a:gridCol>
                <a:gridCol w="379468">
                  <a:extLst>
                    <a:ext uri="{9D8B030D-6E8A-4147-A177-3AD203B41FA5}">
                      <a16:colId xmlns:a16="http://schemas.microsoft.com/office/drawing/2014/main" val="664615455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3791378791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3154637702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696743192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069848357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3526023886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55835981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52509830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655652316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1119449430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2267429745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727954566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3348682673"/>
                    </a:ext>
                  </a:extLst>
                </a:gridCol>
                <a:gridCol w="368728">
                  <a:extLst>
                    <a:ext uri="{9D8B030D-6E8A-4147-A177-3AD203B41FA5}">
                      <a16:colId xmlns:a16="http://schemas.microsoft.com/office/drawing/2014/main" val="1735713526"/>
                    </a:ext>
                  </a:extLst>
                </a:gridCol>
                <a:gridCol w="330244">
                  <a:extLst>
                    <a:ext uri="{9D8B030D-6E8A-4147-A177-3AD203B41FA5}">
                      <a16:colId xmlns:a16="http://schemas.microsoft.com/office/drawing/2014/main" val="1561981714"/>
                    </a:ext>
                  </a:extLst>
                </a:gridCol>
                <a:gridCol w="619320">
                  <a:extLst>
                    <a:ext uri="{9D8B030D-6E8A-4147-A177-3AD203B41FA5}">
                      <a16:colId xmlns:a16="http://schemas.microsoft.com/office/drawing/2014/main" val="3212281731"/>
                    </a:ext>
                  </a:extLst>
                </a:gridCol>
                <a:gridCol w="171834">
                  <a:extLst>
                    <a:ext uri="{9D8B030D-6E8A-4147-A177-3AD203B41FA5}">
                      <a16:colId xmlns:a16="http://schemas.microsoft.com/office/drawing/2014/main" val="102418463"/>
                    </a:ext>
                  </a:extLst>
                </a:gridCol>
              </a:tblGrid>
              <a:tr h="59492"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lt-LT" sz="600" u="none" strike="noStrike">
                          <a:effectLst/>
                        </a:rPr>
                        <a:t>AB "Klaipėdos vanduo" (toliau-KV)</a:t>
                      </a:r>
                      <a:br>
                        <a:rPr lang="lt-LT" sz="600" u="none" strike="noStrike">
                          <a:effectLst/>
                        </a:rPr>
                      </a:br>
                      <a:r>
                        <a:rPr lang="lt-LT" sz="600" u="none" strike="noStrike">
                          <a:effectLst/>
                        </a:rPr>
                        <a:t>kokybės vertinimo forma </a:t>
                      </a:r>
                      <a:endParaRPr lang="lt-LT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Vertinimas #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3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4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6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7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8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9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11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12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13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14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15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16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17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18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19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20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Vidurkis/Suma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4967579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Data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5854669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Skambinančiojo numeris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201F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7108948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Konsultanto vardas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3997076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Du "Svarbus" neigiami?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0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Du "Svarbus" neigiami?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3106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Kritinė klaida?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-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u="none" strike="noStrike">
                          <a:effectLst/>
                        </a:rPr>
                        <a:t>0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Kritinė klaida?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68189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Neigiamai įvertintas skambutis?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NE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0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Neigiamai įvertintas skambutis?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9949671"/>
                  </a:ext>
                </a:extLst>
              </a:tr>
              <a:tr h="92873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400" u="none" strike="noStrike">
                          <a:effectLst/>
                        </a:rPr>
                        <a:t>Galutinis rezultatas</a:t>
                      </a:r>
                      <a:endParaRPr lang="lt-LT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100,0%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u="none" strike="noStrike">
                          <a:effectLst/>
                        </a:rPr>
                        <a:t>100,0%</a:t>
                      </a:r>
                      <a:endParaRPr lang="lt-LT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400" u="none" strike="noStrike">
                          <a:effectLst/>
                        </a:rPr>
                        <a:t>Galutinis rezultatas</a:t>
                      </a:r>
                      <a:endParaRPr lang="lt-LT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45559"/>
                  </a:ext>
                </a:extLst>
              </a:tr>
              <a:tr h="82922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#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Kategorija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Vertinimo kriterijus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Kriterijaus lygis bei galimi 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Taškai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Atsakymai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564381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naudojo numatytą KV prisistatymą ir atsisveikinimą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Vidutinis: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2,5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137867"/>
                  </a:ext>
                </a:extLst>
              </a:tr>
              <a:tr h="40067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Vidutinis: Taip / Ne 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7,5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019505"/>
                  </a:ext>
                </a:extLst>
              </a:tr>
              <a:tr h="39802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3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laikėsi kalbos etiketo, naudojo mandagumo žodžius/frazes, pakili balso intonacija išlaikyta viso pokalbio metu, viso pokalbio metu buvo laikomasi lietuvių kalbos kultūros, Nenaudojo techninio/profesinio/buitinio žargono, mažybinių žodelių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Vidutinis: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1585613"/>
                  </a:ext>
                </a:extLst>
              </a:tr>
              <a:tr h="27043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4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Pagarba klientui išlaikyta viso pokalbio metu - konsultantas nenaudojo pašiepiančių frazių/žodžių. Buvo prisitaikyta prie kliento poreikių. 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001193"/>
                  </a:ext>
                </a:extLst>
              </a:tr>
              <a:tr h="296971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Aktyvus klausymas (konsultantas gebėjo išgirsti klausimus ir suprasti skambinančiųjų poreikius iš pirmo karto nepertraukiant kliento), nepateikta perteklinės informacijos.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830594"/>
                  </a:ext>
                </a:extLst>
              </a:tr>
              <a:tr h="26291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6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rodė iniciatyvą, kryptingai formulavo patikslinamuosius klausimus, kurie padėjo pasiekti/pateikti teisingą ir tikslų atsakymą. 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42167"/>
                  </a:ext>
                </a:extLst>
              </a:tr>
              <a:tr h="27375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7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viso pokalbio metu rodė norą pats išspręsti problemą/užklausą - nenukreipė į klientų aptarnavimo skyrių ar skambučio į KV, jei galėjo problemą išspręsti pats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344204"/>
                  </a:ext>
                </a:extLst>
              </a:tr>
              <a:tr h="29453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8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pateikė teisingą problemos sprendimo būdą gebėjo greitai ir išsamiai pateikti teisingus atsakymus, surasti ir pateikti geriausius problemų sprendimo būdus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Kritinis: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10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871030"/>
                  </a:ext>
                </a:extLst>
              </a:tr>
              <a:tr h="28370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9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įsitikino, kad klientas pilnai suprato informaciją bei tolimesnius veiksmus (jei tokių yra); konsultantas pateikė papildomą informaciją, taip išvengdamas pasikartojančių kliento skambučių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972802"/>
                  </a:ext>
                </a:extLst>
              </a:tr>
              <a:tr h="19901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11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Darbo instrukcijų, taisyklių laikymasis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teisingai užregistravo (perdavė kitam skyriui) kliento kreipimąsi (vadovaujantis KV taisyklėmis)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2292005"/>
                  </a:ext>
                </a:extLst>
              </a:tr>
              <a:tr h="19901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12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Darbo instrukcijų, taisyklių laikymasis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teisingai nustatė kliento tapatybę vadovaudamasis KV taisyklėmis; kontaktų atnaujinimas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Svarbus: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9464733"/>
                  </a:ext>
                </a:extLst>
              </a:tr>
              <a:tr h="27375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13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Darbo instrukcijų, taisyklių laikymasis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teisingai pažymėjo kliento kreipinio temą, pažymėjo atitinkamose programose (pieštuke, vadovaujantis KV taisyklėmis), pagal klausimo pobūdį pasiūlė atsiųsti atmintinę klientui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Vidutinis: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5559159"/>
                  </a:ext>
                </a:extLst>
              </a:tr>
              <a:tr h="26534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14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Prieštaravimų, konfliktinių situacijų valdymas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Konsultantas kontroliavo pokalbį - neleido įsiplieksti konfliktui; sugebėjo nuraminti klientą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Kritinis: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12,5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5286976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Prieštaravimų, konfliktinių situacijų valdymas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00" u="none" strike="noStrike">
                          <a:effectLst/>
                        </a:rPr>
                        <a:t>Konsultantas profesionaliai valdė savo emocijas, asmenines nuotaikas - pokalbio metu nebuvo asmeniškumų</a:t>
                      </a:r>
                      <a:endParaRPr lang="pt-BR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Kritinis: Taip / Ne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12,5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Taip</a:t>
                      </a:r>
                      <a:endParaRPr lang="lt-LT" sz="3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291789"/>
                  </a:ext>
                </a:extLst>
              </a:tr>
              <a:tr h="66338"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lt-LT" sz="600" u="none" strike="noStrike">
                          <a:effectLst/>
                        </a:rPr>
                        <a:t>Komentarai</a:t>
                      </a:r>
                      <a:endParaRPr lang="lt-L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318810"/>
                  </a:ext>
                </a:extLst>
              </a:tr>
              <a:tr h="6633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153975"/>
                  </a:ext>
                </a:extLst>
              </a:tr>
              <a:tr h="6633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Darbo instrukcijų, taisyklių laikymasis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6926395"/>
                  </a:ext>
                </a:extLst>
              </a:tr>
              <a:tr h="6633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Prieštaravimų, konfliktinių situacijų valdymas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315092"/>
                  </a:ext>
                </a:extLst>
              </a:tr>
              <a:tr h="6633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Kritinių klaidų komentarai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089559"/>
                  </a:ext>
                </a:extLst>
              </a:tr>
              <a:tr h="6633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Bendros pastabos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u="none" strike="noStrike">
                          <a:effectLst/>
                        </a:rPr>
                        <a:t> </a:t>
                      </a:r>
                      <a:endParaRPr lang="lt-LT" sz="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9436867"/>
                  </a:ext>
                </a:extLst>
              </a:tr>
              <a:tr h="59492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lt-LT" sz="600" u="none" strike="noStrike">
                          <a:effectLst/>
                        </a:rPr>
                        <a:t>Rezultatai pagal kategoriją</a:t>
                      </a:r>
                      <a:endParaRPr lang="lt-LT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Bendravimo įgūdžiai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683417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Profesionalumas, kompetencijos lygis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8454194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Darbo instrukcijų, taisyklių laikymasis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333219"/>
                  </a:ext>
                </a:extLst>
              </a:tr>
              <a:tr h="5949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Prieštaravimų, konfliktinių situacijų valdymas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u="none" strike="noStrike">
                          <a:effectLst/>
                        </a:rPr>
                        <a:t>25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u="none" strike="noStrike">
                          <a:effectLst/>
                        </a:rPr>
                        <a:t> </a:t>
                      </a:r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t-LT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557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82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885B2-3F91-2D15-6142-7FC7EC5F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1614B1BB-953B-66F6-25C0-F510F7CC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81F0DA-C6CC-2682-6CCE-4F65435BB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E541DD-A102-C69E-84D2-EFE8C52E7C97}"/>
              </a:ext>
            </a:extLst>
          </p:cNvPr>
          <p:cNvSpPr txBox="1"/>
          <p:nvPr/>
        </p:nvSpPr>
        <p:spPr>
          <a:xfrm>
            <a:off x="2099043" y="188563"/>
            <a:ext cx="696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vertinimo kriterijų lygiai bei taškai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122378" y="911221"/>
            <a:ext cx="4715933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00B050"/>
                </a:solidFill>
              </a:rPr>
              <a:t>Žaliai</a:t>
            </a:r>
            <a:r>
              <a:rPr lang="lt-LT" sz="1600" dirty="0"/>
              <a:t> 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apibrėžtos zonos sugrupuoja vertinimo kriterijus pagal kategorijas (vertinimo formoje išskirta skirtingu atspalviu)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FFFF00"/>
                </a:solidFill>
              </a:rPr>
              <a:t>Geltonai</a:t>
            </a:r>
            <a:r>
              <a:rPr lang="lt-LT" sz="1600" dirty="0"/>
              <a:t> 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apibrėžtas stulpelis nurodo taškų kriterijaus lygį (vidutinis, svarbus, kritinis) bei galimus atsakymus (</a:t>
            </a:r>
            <a:r>
              <a:rPr lang="lt-LT" sz="1600" dirty="0">
                <a:solidFill>
                  <a:srgbClr val="00B050"/>
                </a:solidFill>
              </a:rPr>
              <a:t>Taip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lt-LT" sz="1600" dirty="0"/>
              <a:t> </a:t>
            </a:r>
            <a:r>
              <a:rPr lang="lt-LT" sz="1600" dirty="0">
                <a:solidFill>
                  <a:srgbClr val="FF0000"/>
                </a:solidFill>
              </a:rPr>
              <a:t>Ne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FF0000"/>
                </a:solidFill>
              </a:rPr>
              <a:t>Raudonai</a:t>
            </a:r>
            <a:r>
              <a:rPr lang="lt-LT" sz="1600" dirty="0"/>
              <a:t> 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apibrėžtas stulpelis nurodo taškų skaičių kuris yra skiriamas už teigiamai įvertintą kriterijų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lt-LT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lt-LT" sz="1600" dirty="0"/>
          </a:p>
          <a:p>
            <a:endParaRPr lang="lt-LT" sz="16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F95FB31-EBFA-352D-BA36-0048A9238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02357"/>
              </p:ext>
            </p:extLst>
          </p:nvPr>
        </p:nvGraphicFramePr>
        <p:xfrm>
          <a:off x="5142451" y="1006679"/>
          <a:ext cx="6441632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18">
                  <a:extLst>
                    <a:ext uri="{9D8B030D-6E8A-4147-A177-3AD203B41FA5}">
                      <a16:colId xmlns:a16="http://schemas.microsoft.com/office/drawing/2014/main" val="2515095361"/>
                    </a:ext>
                  </a:extLst>
                </a:gridCol>
                <a:gridCol w="880086">
                  <a:extLst>
                    <a:ext uri="{9D8B030D-6E8A-4147-A177-3AD203B41FA5}">
                      <a16:colId xmlns:a16="http://schemas.microsoft.com/office/drawing/2014/main" val="1005899209"/>
                    </a:ext>
                  </a:extLst>
                </a:gridCol>
                <a:gridCol w="2588753">
                  <a:extLst>
                    <a:ext uri="{9D8B030D-6E8A-4147-A177-3AD203B41FA5}">
                      <a16:colId xmlns:a16="http://schemas.microsoft.com/office/drawing/2014/main" val="3846525421"/>
                    </a:ext>
                  </a:extLst>
                </a:gridCol>
                <a:gridCol w="2221490">
                  <a:extLst>
                    <a:ext uri="{9D8B030D-6E8A-4147-A177-3AD203B41FA5}">
                      <a16:colId xmlns:a16="http://schemas.microsoft.com/office/drawing/2014/main" val="3321314469"/>
                    </a:ext>
                  </a:extLst>
                </a:gridCol>
                <a:gridCol w="510585">
                  <a:extLst>
                    <a:ext uri="{9D8B030D-6E8A-4147-A177-3AD203B41FA5}">
                      <a16:colId xmlns:a16="http://schemas.microsoft.com/office/drawing/2014/main" val="3745298738"/>
                    </a:ext>
                  </a:extLst>
                </a:gridCol>
              </a:tblGrid>
              <a:tr h="16801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#</a:t>
                      </a:r>
                      <a:endParaRPr lang="lt-LT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Kategorija</a:t>
                      </a:r>
                      <a:endParaRPr lang="lt-LT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Vertinimo kriterijus</a:t>
                      </a:r>
                      <a:endParaRPr lang="lt-LT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Kriterijaus lygis bei galimi atsakymai</a:t>
                      </a:r>
                      <a:endParaRPr lang="lt-LT" sz="8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Taškai</a:t>
                      </a:r>
                      <a:endParaRPr lang="lt-LT" sz="8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7190782"/>
                  </a:ext>
                </a:extLst>
              </a:tr>
              <a:tr h="32796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Bendravimo įgūdžiai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Konsultantas naudojo numatytą KV prisistatymą ir atsisveikinimą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Vidutinis: Taip / Ne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578196"/>
                  </a:ext>
                </a:extLst>
              </a:tr>
              <a:tr h="81184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Bendravimo įgūdžiai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Vidutinis: Taip / Ne 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7,5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1066931"/>
                  </a:ext>
                </a:extLst>
              </a:tr>
              <a:tr h="80646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Bendravimo įgūdžiai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Konsultantas laikėsi kalbos etiketo, naudojo mandagumo žodžius/frazes, pakili balso intonacija išlaikyta viso pokalbio metu, viso pokalbio metu buvo laikomasi lietuvių kalbos kultūros, Nenaudojo techninio/profesinio/buitinio žargono, mažybinių žodelių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Vidutinis: Taip / Ne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008086"/>
                  </a:ext>
                </a:extLst>
              </a:tr>
              <a:tr h="54795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Bendravimo įgūdžiai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Pagarba klientui išlaikyta viso pokalbio metu - konsultantas nenaudojo pašiepiančių frazių/žodžių. Buvo prisitaikyta prie kliento poreikių. 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Svarbus: Taip / Ne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772686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Bendravimo įgūdžiai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Aktyvus klausymas (konsultantas gebėjo išgirsti klausimus ir suprasti skambinančiųjų poreikius iš pirmo karto nepertraukiant kliento), nepateikta perteklinės informacijos.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Svarbus: Taip / Ne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98612"/>
                  </a:ext>
                </a:extLst>
              </a:tr>
              <a:tr h="53271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Profesionalumas, kompetencijos lygis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Konsultantas rodė iniciatyvą, kryptingai formulavo patikslinamuosius klausimus, kurie padėjo pasiekti/pateikti teisingą ir tikslų atsakymą. 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Svarbus: Taip / Ne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5253730"/>
                  </a:ext>
                </a:extLst>
              </a:tr>
              <a:tr h="55467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Profesionalumas, kompetencijos lygis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Konsultantas viso pokalbio metu rodė norą pats išspręsti problemą/užklausą - nenukreipė į klientų aptarnavimo skyrių ar skambučio į KV, jei galėjo problemą išspręsti pats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Svarbus: Taip / Ne</a:t>
                      </a:r>
                      <a:endParaRPr lang="lt-LT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lt-LT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571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74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8436D-8A41-6F2E-D148-81CD1164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D17CE21B-501C-DFEF-9DFD-722FD1D6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477DF12-A95D-4FCC-3334-446463107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DD8A5-8864-60F7-A606-324BDD7EED96}"/>
              </a:ext>
            </a:extLst>
          </p:cNvPr>
          <p:cNvSpPr txBox="1"/>
          <p:nvPr/>
        </p:nvSpPr>
        <p:spPr>
          <a:xfrm>
            <a:off x="2617365" y="167671"/>
            <a:ext cx="6932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„Bendravimo įgūdžiai“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9B6D06-C820-46B8-AF5E-44CB9E61A6A0}"/>
              </a:ext>
            </a:extLst>
          </p:cNvPr>
          <p:cNvSpPr/>
          <p:nvPr/>
        </p:nvSpPr>
        <p:spPr>
          <a:xfrm>
            <a:off x="298197" y="957442"/>
            <a:ext cx="11192934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naudojo numatytą KV prisistatymą ir atsisveikinimą - Vidutinis – 2,5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 - Vidutinis – 7,5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laikėsi kalbos etiketo, naudojo mandagumo žodžius/frazes, pakili balso intonacija išlaikyta viso pokalbio metu, viso pokalbio metu buvo laikomasi lietuvių kalbos kultūros, kirčiavimo bei sakinių struktūros taisyklių norint užtikrinti taisyklingą sakinių formulavimą; Nenaudojo techninio/profesinio žargono - Vidutinis – 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Pagarba klientui išlaikyta viso pokalbio metu - konsultantas nenaudojo pašiepiančių frazių/žodžių. Buvo prisitaikyta prie kliento poreikių - Svarbus – 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Aktyvus klausymas (konsultantas gebėjo išgirsti klausimus ir suprasti skambinančiųjų poreikius iš pirmo karto nepertraukiant kliento), nepateikia perteklinės informacijos - Svarbus – 5 taškai.</a:t>
            </a:r>
          </a:p>
        </p:txBody>
      </p:sp>
    </p:spTree>
    <p:extLst>
      <p:ext uri="{BB962C8B-B14F-4D97-AF65-F5344CB8AC3E}">
        <p14:creationId xmlns:p14="http://schemas.microsoft.com/office/powerpoint/2010/main" val="384815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556AB-CE49-D7FD-45A2-DE496B39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DDCB55E5-7216-50B7-D427-36F49ADB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EA8E800-6ED7-12D3-F570-3899F0BE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349F-9566-47C9-80B5-6DEC24DA44A7}"/>
              </a:ext>
            </a:extLst>
          </p:cNvPr>
          <p:cNvSpPr/>
          <p:nvPr/>
        </p:nvSpPr>
        <p:spPr>
          <a:xfrm>
            <a:off x="1737182" y="151694"/>
            <a:ext cx="930486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chemeClr val="bg1">
                    <a:lumMod val="50000"/>
                  </a:schemeClr>
                </a:solidFill>
              </a:rPr>
              <a:t>Skambučių kokybės vertinimo forma: „Profesionalumas, kompetencijos lygis“ vertinimo kriterijai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74F72-F20A-4769-B1E0-3213C0FB8FD2}"/>
              </a:ext>
            </a:extLst>
          </p:cNvPr>
          <p:cNvSpPr/>
          <p:nvPr/>
        </p:nvSpPr>
        <p:spPr>
          <a:xfrm>
            <a:off x="538643" y="811802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rodė iniciatyvą, kryptingai formulavo patikslinamuosius klausimus, kurie padėjo pasiekti/pateikti teisingą ir tikslų atsakymą - Svarbus – 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viso pokalbio metu rodė norą pats išspręsti problemą/užklausą - nenukreipė į klientų aptarnavimo skyrių ar skambučio į KV, jei galėjo problemą išspręsti pats - Svarbus – 5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pateikė teisingą problemos sprendimo būdą gebėjo greitai ir išsamiai pateikti teisingus atsakymus, surasti ir pateikti geriausius problemų sprendimo būdus - Kritinis – 10 taškai;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įsitikino, kad klientas pilnai suprato informaciją bei tolimesnius veiksmus (jei tokių yra); konsultantas pateikė papildomą informaciją, taip išvengdamas pasikartojančių kliento skambučių - Svarbus – 5 taškai.</a:t>
            </a:r>
          </a:p>
          <a:p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A7CCD-645E-4204-B761-BD1D355700D0}"/>
              </a:ext>
            </a:extLst>
          </p:cNvPr>
          <p:cNvSpPr/>
          <p:nvPr/>
        </p:nvSpPr>
        <p:spPr>
          <a:xfrm>
            <a:off x="857424" y="3441680"/>
            <a:ext cx="9279467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Kompetencijos stoka ir nesugebėjimas pateikti teisingą atsakymą/sprendimo būdą, tai: 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Pagrindinės kontaktų centro funkcijos neatlikimas;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Papildomi sprendimo/apdorojimo kaštai; 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Papildomi skambučiai;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„Greičiausias“ kelias į skundą.</a:t>
            </a:r>
          </a:p>
        </p:txBody>
      </p:sp>
    </p:spTree>
    <p:extLst>
      <p:ext uri="{BB962C8B-B14F-4D97-AF65-F5344CB8AC3E}">
        <p14:creationId xmlns:p14="http://schemas.microsoft.com/office/powerpoint/2010/main" val="276725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A73D8-474C-073B-EA0E-B25E7F3A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1CFB241E-CD01-868A-F4FF-349B646E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391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2870142-6F39-4307-5A73-09F12437F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94B81A-AA21-49F4-97B4-807E3A8CBC70}"/>
              </a:ext>
            </a:extLst>
          </p:cNvPr>
          <p:cNvSpPr/>
          <p:nvPr/>
        </p:nvSpPr>
        <p:spPr>
          <a:xfrm>
            <a:off x="1607269" y="336360"/>
            <a:ext cx="927946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„Darbo instrukcijų, taisyklių laikymasis“ vertinimo kriterijai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AD370-45DD-4920-ACCA-2FB4FAF5CF80}"/>
              </a:ext>
            </a:extLst>
          </p:cNvPr>
          <p:cNvSpPr/>
          <p:nvPr/>
        </p:nvSpPr>
        <p:spPr>
          <a:xfrm>
            <a:off x="1047808" y="894173"/>
            <a:ext cx="962659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teisingai užregistravo (perdavė kitam skyriui) kliento kreipimąsi (vadovaujantis VV taisyklėmis)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Svarbus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5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taškai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teisingai nustatė kliento tapatybę vadovaudamasis VV taisyklėmis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Svarbus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15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taškai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teisingai pažymėjo kliento kreipinio temą, pažymėjo atitinkamose programose (pieštuke, vadovaujantis KV taisyklėmis), pagal klausimo pobūdį pasiūlė atsiųsti atmintinę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Vidutinis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5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taškai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947CF-0045-F92D-F7D0-062AC91DF061}"/>
              </a:ext>
            </a:extLst>
          </p:cNvPr>
          <p:cNvSpPr txBox="1"/>
          <p:nvPr/>
        </p:nvSpPr>
        <p:spPr>
          <a:xfrm>
            <a:off x="1687982" y="2618758"/>
            <a:ext cx="9553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„Prieštaravimų, konfliktinių situacijų valdymas“ vertinimo kriterijai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CDABC-EE83-4142-8389-57A92711EB74}"/>
              </a:ext>
            </a:extLst>
          </p:cNvPr>
          <p:cNvSpPr/>
          <p:nvPr/>
        </p:nvSpPr>
        <p:spPr>
          <a:xfrm>
            <a:off x="1127310" y="3127254"/>
            <a:ext cx="966893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kontroliavo pokalbį - neleido įsiplieksti konfliktui; sugebėjo nuraminti klientą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Kritinis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12,5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taškai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Konsultantas profesionaliai valdė savo emocijas, asmenines nuotaikas - pokalbio metu nebuvo asmeniškumų - Kritinis – 12,5 taškai.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8A2EB-CDBF-4187-8F56-DEEC5B3D5A0A}"/>
              </a:ext>
            </a:extLst>
          </p:cNvPr>
          <p:cNvSpPr/>
          <p:nvPr/>
        </p:nvSpPr>
        <p:spPr>
          <a:xfrm>
            <a:off x="1414164" y="4260546"/>
            <a:ext cx="966893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Konfliktinės situacijos nesuvaldymas dažniausiai gali pasibaigti skundu, o tai: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Ryškiausia kliento aptarnavimo kokybės nepasitenkinimo išraiška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Papildomi sprendimo/apdorojimo kaštai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;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• Papildomi skambučiai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Skundą parašiusio kliento „susigražinimas“ daug sudėtingesnė užduotis nei konflikto suvaldymas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lt-LT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72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71E96-8D14-1010-C836-FCA9486B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7631C0FB-1D70-3FC0-57FC-59D8AA95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E46502-A591-D42E-3917-A50491E6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7C9785-2249-E7B6-4600-69766C18C1ED}"/>
              </a:ext>
            </a:extLst>
          </p:cNvPr>
          <p:cNvSpPr txBox="1"/>
          <p:nvPr/>
        </p:nvSpPr>
        <p:spPr>
          <a:xfrm>
            <a:off x="2099043" y="247286"/>
            <a:ext cx="876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metodika: vertinimo kriterijų „Kritinis“ ir „ Svarbus“ lygių reikšmė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076150"/>
            <a:ext cx="10582275" cy="428625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>
                <a:lumMod val="8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343349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9A2DF-E7FA-21DB-A433-E60CEA99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23AA1760-8FD6-AB59-AE69-6D36C919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28D68F5-2AC7-A150-8200-B8AE489A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17" y="6018687"/>
            <a:ext cx="1390126" cy="318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44406-5564-3D6E-2A4F-93227048DB07}"/>
              </a:ext>
            </a:extLst>
          </p:cNvPr>
          <p:cNvSpPr txBox="1"/>
          <p:nvPr/>
        </p:nvSpPr>
        <p:spPr>
          <a:xfrm>
            <a:off x="2167690" y="73089"/>
            <a:ext cx="8805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Skambučių kokybės vertinimo forma: vertinimo kriterijų „Kritinis“ ir „ Svarbus“ lygių reikšmė DEMO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138A0-C556-4C8B-8089-87E40FB9F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912" y="824753"/>
            <a:ext cx="5662053" cy="4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2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2412</Words>
  <Application>Microsoft Office PowerPoint</Application>
  <PresentationFormat>Widescreen</PresentationFormat>
  <Paragraphs>937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Wingdings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Agnė Šeputytė</dc:creator>
  <cp:lastModifiedBy>Dovilė Kozlovienė</cp:lastModifiedBy>
  <cp:revision>97</cp:revision>
  <dcterms:created xsi:type="dcterms:W3CDTF">2024-02-05T07:29:52Z</dcterms:created>
  <dcterms:modified xsi:type="dcterms:W3CDTF">2024-03-05T07:31:52Z</dcterms:modified>
</cp:coreProperties>
</file>