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65" r:id="rId6"/>
    <p:sldId id="275" r:id="rId7"/>
    <p:sldId id="279" r:id="rId8"/>
    <p:sldId id="282" r:id="rId9"/>
    <p:sldId id="268" r:id="rId10"/>
    <p:sldId id="280" r:id="rId11"/>
    <p:sldId id="281" r:id="rId12"/>
    <p:sldId id="274" r:id="rId13"/>
  </p:sldIdLst>
  <p:sldSz cx="18288000" cy="10287000"/>
  <p:notesSz cx="6858000" cy="9144000"/>
  <p:embeddedFontLst>
    <p:embeddedFont>
      <p:font typeface="Calibri (MS)" panose="020B0604020202020204" charset="0"/>
      <p:regular r:id="rId15"/>
    </p:embeddedFont>
    <p:embeddedFont>
      <p:font typeface="Calibri (MS) Bold" panose="020B0604020202020204" charset="0"/>
      <p:regular r:id="rId16"/>
    </p:embeddedFont>
    <p:embeddedFont>
      <p:font typeface="TT Rounds Condensed" panose="020B0604020202020204" charset="-70"/>
      <p:regular r:id="rId17"/>
    </p:embeddedFont>
    <p:embeddedFont>
      <p:font typeface="TT Rounds Condensed Bold" panose="020B0604020202020204" charset="-7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A8B10-A31E-4C82-B88C-59DD109C6EF1}" type="datetimeFigureOut">
              <a:rPr lang="lt-LT" smtClean="0"/>
              <a:t>2025-09-25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0706-E4C2-416E-A257-F93450AE24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220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60706-E4C2-416E-A257-F93450AE244B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597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2052" y="9264316"/>
            <a:ext cx="1022675" cy="1022674"/>
            <a:chOff x="0" y="0"/>
            <a:chExt cx="1363566" cy="136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3599" cy="1363599"/>
            </a:xfrm>
            <a:custGeom>
              <a:avLst/>
              <a:gdLst/>
              <a:ahLst/>
              <a:cxnLst/>
              <a:rect l="l" t="t" r="r" b="b"/>
              <a:pathLst>
                <a:path w="1363599" h="1363599">
                  <a:moveTo>
                    <a:pt x="0" y="0"/>
                  </a:moveTo>
                  <a:lnTo>
                    <a:pt x="1363599" y="0"/>
                  </a:lnTo>
                  <a:lnTo>
                    <a:pt x="1363599" y="1363599"/>
                  </a:lnTo>
                  <a:lnTo>
                    <a:pt x="0" y="136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4" name="AutoShape 4"/>
          <p:cNvSpPr/>
          <p:nvPr/>
        </p:nvSpPr>
        <p:spPr>
          <a:xfrm rot="1951">
            <a:off x="777288" y="9264316"/>
            <a:ext cx="16781550" cy="0"/>
          </a:xfrm>
          <a:prstGeom prst="line">
            <a:avLst/>
          </a:prstGeom>
          <a:ln w="9525" cap="rnd">
            <a:solidFill>
              <a:srgbClr val="00AE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5" name="Freeform 5" descr="A picture containing shape  Description automatically generated"/>
          <p:cNvSpPr/>
          <p:nvPr/>
        </p:nvSpPr>
        <p:spPr>
          <a:xfrm>
            <a:off x="15660210" y="572841"/>
            <a:ext cx="1893864" cy="899680"/>
          </a:xfrm>
          <a:custGeom>
            <a:avLst/>
            <a:gdLst/>
            <a:ahLst/>
            <a:cxnLst/>
            <a:rect l="l" t="t" r="r" b="b"/>
            <a:pathLst>
              <a:path w="1893864" h="899680">
                <a:moveTo>
                  <a:pt x="0" y="0"/>
                </a:moveTo>
                <a:lnTo>
                  <a:pt x="1893864" y="0"/>
                </a:lnTo>
                <a:lnTo>
                  <a:pt x="1893864" y="899680"/>
                </a:lnTo>
                <a:lnTo>
                  <a:pt x="0" y="899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7" name="AutoShape 7"/>
          <p:cNvSpPr/>
          <p:nvPr/>
        </p:nvSpPr>
        <p:spPr>
          <a:xfrm rot="1951">
            <a:off x="777288" y="9264316"/>
            <a:ext cx="1678155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8" name="TextBox 8"/>
          <p:cNvSpPr txBox="1"/>
          <p:nvPr/>
        </p:nvSpPr>
        <p:spPr>
          <a:xfrm>
            <a:off x="2460794" y="4895293"/>
            <a:ext cx="12943572" cy="146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lt-LT" sz="4800" dirty="0">
                <a:solidFill>
                  <a:schemeClr val="bg1"/>
                </a:solidFill>
                <a:latin typeface="Carnas-Medium"/>
                <a:cs typeface="Calibri" panose="020F0502020204030204" pitchFamily="34" charset="0"/>
              </a:rPr>
              <a:t>UAB „Vilniaus vandenys“ atliekamų apklausų taisyklės</a:t>
            </a:r>
            <a:endParaRPr lang="en-US" sz="4800" spc="44" dirty="0">
              <a:solidFill>
                <a:srgbClr val="FFFFFF"/>
              </a:solidFill>
              <a:latin typeface="Calibri (MS)"/>
            </a:endParaRPr>
          </a:p>
        </p:txBody>
      </p:sp>
      <p:sp>
        <p:nvSpPr>
          <p:cNvPr id="11" name="Freeform 11" descr="Icon  Description automatically generated"/>
          <p:cNvSpPr/>
          <p:nvPr/>
        </p:nvSpPr>
        <p:spPr>
          <a:xfrm>
            <a:off x="15918646" y="4935299"/>
            <a:ext cx="1364289" cy="1364289"/>
          </a:xfrm>
          <a:custGeom>
            <a:avLst/>
            <a:gdLst/>
            <a:ahLst/>
            <a:cxnLst/>
            <a:rect l="l" t="t" r="r" b="b"/>
            <a:pathLst>
              <a:path w="1364289" h="1364289">
                <a:moveTo>
                  <a:pt x="0" y="0"/>
                </a:moveTo>
                <a:lnTo>
                  <a:pt x="1364290" y="0"/>
                </a:lnTo>
                <a:lnTo>
                  <a:pt x="1364290" y="1364289"/>
                </a:lnTo>
                <a:lnTo>
                  <a:pt x="0" y="13642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2" name="Freeform 12" descr="A picture containing text  Description automatically generated"/>
          <p:cNvSpPr/>
          <p:nvPr/>
        </p:nvSpPr>
        <p:spPr>
          <a:xfrm>
            <a:off x="1463978" y="1292146"/>
            <a:ext cx="2133932" cy="1058759"/>
          </a:xfrm>
          <a:custGeom>
            <a:avLst/>
            <a:gdLst/>
            <a:ahLst/>
            <a:cxnLst/>
            <a:rect l="l" t="t" r="r" b="b"/>
            <a:pathLst>
              <a:path w="2133932" h="1058759">
                <a:moveTo>
                  <a:pt x="0" y="0"/>
                </a:moveTo>
                <a:lnTo>
                  <a:pt x="2133931" y="0"/>
                </a:lnTo>
                <a:lnTo>
                  <a:pt x="2133931" y="1058759"/>
                </a:lnTo>
                <a:lnTo>
                  <a:pt x="0" y="10587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3" name="TextBox 9"/>
          <p:cNvSpPr txBox="1"/>
          <p:nvPr/>
        </p:nvSpPr>
        <p:spPr>
          <a:xfrm>
            <a:off x="-4267200" y="8081331"/>
            <a:ext cx="12943572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spc="619" dirty="0">
                <a:solidFill>
                  <a:srgbClr val="FFFFFF"/>
                </a:solidFill>
                <a:latin typeface="Calibri (MS) Bold"/>
              </a:rPr>
              <a:t>2025 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2052" y="9264316"/>
            <a:ext cx="1022675" cy="1022674"/>
            <a:chOff x="0" y="0"/>
            <a:chExt cx="1363566" cy="136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3599" cy="1363599"/>
            </a:xfrm>
            <a:custGeom>
              <a:avLst/>
              <a:gdLst/>
              <a:ahLst/>
              <a:cxnLst/>
              <a:rect l="l" t="t" r="r" b="b"/>
              <a:pathLst>
                <a:path w="1363599" h="1363599">
                  <a:moveTo>
                    <a:pt x="0" y="0"/>
                  </a:moveTo>
                  <a:lnTo>
                    <a:pt x="1363599" y="0"/>
                  </a:lnTo>
                  <a:lnTo>
                    <a:pt x="1363599" y="1363599"/>
                  </a:lnTo>
                  <a:lnTo>
                    <a:pt x="0" y="136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4" name="AutoShape 4"/>
          <p:cNvSpPr/>
          <p:nvPr/>
        </p:nvSpPr>
        <p:spPr>
          <a:xfrm rot="1951">
            <a:off x="777288" y="9264316"/>
            <a:ext cx="16781550" cy="0"/>
          </a:xfrm>
          <a:prstGeom prst="line">
            <a:avLst/>
          </a:prstGeom>
          <a:ln w="9525" cap="rnd">
            <a:solidFill>
              <a:srgbClr val="00AE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5" name="Freeform 5" descr="A picture containing shape  Description automatically generated"/>
          <p:cNvSpPr/>
          <p:nvPr/>
        </p:nvSpPr>
        <p:spPr>
          <a:xfrm>
            <a:off x="15660210" y="572841"/>
            <a:ext cx="1893864" cy="899680"/>
          </a:xfrm>
          <a:custGeom>
            <a:avLst/>
            <a:gdLst/>
            <a:ahLst/>
            <a:cxnLst/>
            <a:rect l="l" t="t" r="r" b="b"/>
            <a:pathLst>
              <a:path w="1893864" h="899680">
                <a:moveTo>
                  <a:pt x="0" y="0"/>
                </a:moveTo>
                <a:lnTo>
                  <a:pt x="1893864" y="0"/>
                </a:lnTo>
                <a:lnTo>
                  <a:pt x="1893864" y="899680"/>
                </a:lnTo>
                <a:lnTo>
                  <a:pt x="0" y="899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6" name="Freeform 6"/>
          <p:cNvSpPr/>
          <p:nvPr/>
        </p:nvSpPr>
        <p:spPr>
          <a:xfrm>
            <a:off x="11353800" y="2019301"/>
            <a:ext cx="6200274" cy="5486400"/>
          </a:xfrm>
          <a:custGeom>
            <a:avLst/>
            <a:gdLst/>
            <a:ahLst/>
            <a:cxnLst/>
            <a:rect l="l" t="t" r="r" b="b"/>
            <a:pathLst>
              <a:path w="10296379" h="5727361">
                <a:moveTo>
                  <a:pt x="0" y="0"/>
                </a:moveTo>
                <a:lnTo>
                  <a:pt x="10296379" y="0"/>
                </a:lnTo>
                <a:lnTo>
                  <a:pt x="10296379" y="5727360"/>
                </a:lnTo>
                <a:lnTo>
                  <a:pt x="0" y="57273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7" name="TextBox 7"/>
          <p:cNvSpPr txBox="1"/>
          <p:nvPr/>
        </p:nvSpPr>
        <p:spPr>
          <a:xfrm>
            <a:off x="777289" y="544266"/>
            <a:ext cx="13679911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spc="-28" dirty="0" err="1">
                <a:solidFill>
                  <a:schemeClr val="tx2"/>
                </a:solidFill>
                <a:latin typeface="Calibri (MS) Bold"/>
              </a:rPr>
              <a:t>Apklaus</a:t>
            </a:r>
            <a:r>
              <a:rPr lang="lt-LT" sz="4800" spc="-28" dirty="0">
                <a:solidFill>
                  <a:schemeClr val="tx2"/>
                </a:solidFill>
                <a:latin typeface="Calibri (MS) Bold"/>
              </a:rPr>
              <a:t>ų tikslas</a:t>
            </a:r>
            <a:endParaRPr lang="en-US" sz="4800" spc="-28" dirty="0">
              <a:solidFill>
                <a:schemeClr val="tx2"/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4672" y="1930172"/>
            <a:ext cx="10866728" cy="5616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225"/>
              </a:lnSpc>
              <a:buFont typeface="Arial" panose="020B0604020202020204" pitchFamily="34" charset="0"/>
              <a:buChar char="•"/>
            </a:pPr>
            <a:endParaRPr lang="en-US" sz="2986" spc="26" dirty="0">
              <a:solidFill>
                <a:schemeClr val="tx2"/>
              </a:solidFill>
              <a:latin typeface="Calibri (MS)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</a:rPr>
              <a:t>SUPRASTI KLIENT</a:t>
            </a:r>
            <a:r>
              <a:rPr lang="lt-LT" sz="2400" b="1" dirty="0">
                <a:solidFill>
                  <a:schemeClr val="tx2"/>
                </a:solidFill>
              </a:rPr>
              <a:t>Ų PATIRTĮ - </a:t>
            </a:r>
            <a:r>
              <a:rPr lang="lt-LT" sz="2400" dirty="0">
                <a:solidFill>
                  <a:schemeClr val="tx2"/>
                </a:solidFill>
              </a:rPr>
              <a:t>tai padeda atskleisti, kaip klientai vertina mūsų paslaugas ir aptarnavimą.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lt-LT" sz="2400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lt-LT" sz="2400" b="1" dirty="0">
                <a:solidFill>
                  <a:schemeClr val="tx2"/>
                </a:solidFill>
              </a:rPr>
              <a:t>IŠGIRSTI LŪKESČIUS IR PROBLEMAS</a:t>
            </a:r>
            <a:r>
              <a:rPr lang="lt-LT" sz="2400" dirty="0">
                <a:solidFill>
                  <a:schemeClr val="tx2"/>
                </a:solidFill>
              </a:rPr>
              <a:t> - Klientai dažnai pasako tai, ko nepastebime iš vidaus, tai padeda mums laiku reaguoti į problemas ir užkirsti kelią didesniems nesklandumams.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lt-LT" sz="2400" b="1" dirty="0">
                <a:solidFill>
                  <a:schemeClr val="tx2"/>
                </a:solidFill>
              </a:rPr>
              <a:t>TOBULINTI PASLAUGŲ KOKYBĘ IR PROCESUS – </a:t>
            </a:r>
            <a:r>
              <a:rPr lang="lt-LT" sz="2400" dirty="0">
                <a:solidFill>
                  <a:schemeClr val="tx2"/>
                </a:solidFill>
              </a:rPr>
              <a:t>gauta informacija virsta konkrečiais sprendimais.</a:t>
            </a:r>
          </a:p>
          <a:p>
            <a:endParaRPr lang="lt-LT" sz="24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lt-LT" sz="2400" b="1" dirty="0">
                <a:solidFill>
                  <a:schemeClr val="tx2"/>
                </a:solidFill>
              </a:rPr>
              <a:t>STIPRINTI RYŠĮ SU KLIENTAIS – </a:t>
            </a:r>
            <a:r>
              <a:rPr lang="lt-LT" sz="2400" dirty="0">
                <a:solidFill>
                  <a:schemeClr val="tx2"/>
                </a:solidFill>
              </a:rPr>
              <a:t>tai galimybė parodyti, kad klientų nuomonė mums rūpi. Tai didina pasitikėjimą ir gerina bendrą bendrovės įvaizdį.</a:t>
            </a:r>
            <a:endParaRPr lang="en-US" sz="2400" spc="26" dirty="0">
              <a:solidFill>
                <a:schemeClr val="tx2"/>
              </a:solidFill>
              <a:latin typeface="Calibri (MS)"/>
            </a:endParaRPr>
          </a:p>
          <a:p>
            <a:pPr algn="l">
              <a:lnSpc>
                <a:spcPts val="3009"/>
              </a:lnSpc>
            </a:pPr>
            <a:endParaRPr lang="en-US" sz="2986" spc="26" dirty="0">
              <a:solidFill>
                <a:srgbClr val="041D25"/>
              </a:solidFill>
              <a:latin typeface="Calibri (MS)"/>
            </a:endParaRPr>
          </a:p>
          <a:p>
            <a:pPr marL="606742" lvl="1" indent="-303371" algn="l">
              <a:lnSpc>
                <a:spcPts val="3023"/>
              </a:lnSpc>
            </a:pPr>
            <a:endParaRPr lang="en-US" sz="2986" spc="26" dirty="0">
              <a:solidFill>
                <a:srgbClr val="041D25"/>
              </a:solidFill>
              <a:latin typeface="Calibri (MS)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6672" y="9640964"/>
            <a:ext cx="39343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16" dirty="0">
                <a:solidFill>
                  <a:srgbClr val="17B3E2"/>
                </a:solidFill>
                <a:latin typeface="TT Rounds Condensed Bold"/>
              </a:rPr>
              <a:t>2</a:t>
            </a:r>
            <a:endParaRPr lang="en-US" sz="1800" spc="16" dirty="0">
              <a:solidFill>
                <a:srgbClr val="17B3E2"/>
              </a:solidFill>
              <a:latin typeface="TT Rounds Condensed Bold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414616B8-AEA9-95BA-03E9-0FF36C84A4C3}"/>
              </a:ext>
            </a:extLst>
          </p:cNvPr>
          <p:cNvSpPr txBox="1"/>
          <p:nvPr/>
        </p:nvSpPr>
        <p:spPr>
          <a:xfrm>
            <a:off x="11473314" y="9563694"/>
            <a:ext cx="5989320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lt-LT" spc="541" dirty="0">
                <a:solidFill>
                  <a:srgbClr val="AFABAB"/>
                </a:solidFill>
                <a:latin typeface="TT Rounds Condensed"/>
              </a:rPr>
              <a:t>TIKSLAS</a:t>
            </a:r>
            <a:endParaRPr lang="en-US" sz="1800" spc="541" dirty="0">
              <a:solidFill>
                <a:srgbClr val="AFABAB"/>
              </a:solidFill>
              <a:latin typeface="TT Rounds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2052" y="9264316"/>
            <a:ext cx="1022675" cy="1022674"/>
            <a:chOff x="0" y="0"/>
            <a:chExt cx="1363566" cy="136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3599" cy="1363599"/>
            </a:xfrm>
            <a:custGeom>
              <a:avLst/>
              <a:gdLst/>
              <a:ahLst/>
              <a:cxnLst/>
              <a:rect l="l" t="t" r="r" b="b"/>
              <a:pathLst>
                <a:path w="1363599" h="1363599">
                  <a:moveTo>
                    <a:pt x="0" y="0"/>
                  </a:moveTo>
                  <a:lnTo>
                    <a:pt x="1363599" y="0"/>
                  </a:lnTo>
                  <a:lnTo>
                    <a:pt x="1363599" y="1363599"/>
                  </a:lnTo>
                  <a:lnTo>
                    <a:pt x="0" y="136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4" name="AutoShape 4"/>
          <p:cNvSpPr/>
          <p:nvPr/>
        </p:nvSpPr>
        <p:spPr>
          <a:xfrm rot="1951">
            <a:off x="777288" y="9264316"/>
            <a:ext cx="16781550" cy="0"/>
          </a:xfrm>
          <a:prstGeom prst="line">
            <a:avLst/>
          </a:prstGeom>
          <a:ln w="9525" cap="rnd">
            <a:solidFill>
              <a:srgbClr val="00AE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5" name="Freeform 5" descr="A picture containing shape  Description automatically generated"/>
          <p:cNvSpPr/>
          <p:nvPr/>
        </p:nvSpPr>
        <p:spPr>
          <a:xfrm>
            <a:off x="15660210" y="572841"/>
            <a:ext cx="1893864" cy="899680"/>
          </a:xfrm>
          <a:custGeom>
            <a:avLst/>
            <a:gdLst/>
            <a:ahLst/>
            <a:cxnLst/>
            <a:rect l="l" t="t" r="r" b="b"/>
            <a:pathLst>
              <a:path w="1893864" h="899680">
                <a:moveTo>
                  <a:pt x="0" y="0"/>
                </a:moveTo>
                <a:lnTo>
                  <a:pt x="1893864" y="0"/>
                </a:lnTo>
                <a:lnTo>
                  <a:pt x="1893864" y="899680"/>
                </a:lnTo>
                <a:lnTo>
                  <a:pt x="0" y="899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2" name="TextBox 12"/>
          <p:cNvSpPr txBox="1"/>
          <p:nvPr/>
        </p:nvSpPr>
        <p:spPr>
          <a:xfrm>
            <a:off x="1096672" y="9640964"/>
            <a:ext cx="39343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16" dirty="0">
                <a:solidFill>
                  <a:srgbClr val="17B3E2"/>
                </a:solidFill>
                <a:latin typeface="TT Rounds Condensed Bold"/>
              </a:rPr>
              <a:t>4</a:t>
            </a:r>
            <a:endParaRPr lang="en-US" sz="1800" spc="16" dirty="0">
              <a:solidFill>
                <a:srgbClr val="17B3E2"/>
              </a:solidFill>
              <a:latin typeface="TT Rounds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473314" y="9563694"/>
            <a:ext cx="5989320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lt-LT" sz="1800" spc="541" dirty="0">
                <a:solidFill>
                  <a:srgbClr val="AFABAB"/>
                </a:solidFill>
                <a:latin typeface="TT Rounds Condensed"/>
              </a:rPr>
              <a:t>GAIRĖS</a:t>
            </a:r>
            <a:endParaRPr lang="en-US" sz="1800" spc="541" dirty="0">
              <a:solidFill>
                <a:srgbClr val="AFABAB"/>
              </a:solidFill>
              <a:latin typeface="TT Rounds Condense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1B8B85-9E6C-33FD-F5BD-83F440E726DF}"/>
              </a:ext>
            </a:extLst>
          </p:cNvPr>
          <p:cNvSpPr txBox="1"/>
          <p:nvPr/>
        </p:nvSpPr>
        <p:spPr>
          <a:xfrm>
            <a:off x="1170595" y="639673"/>
            <a:ext cx="9568542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5290"/>
              </a:lnSpc>
            </a:pPr>
            <a:r>
              <a:rPr lang="lt-LT" sz="4800" spc="-29" dirty="0">
                <a:solidFill>
                  <a:schemeClr val="tx2"/>
                </a:solidFill>
                <a:latin typeface="Calibri (MS) Bold"/>
              </a:rPr>
              <a:t>Apklausų vykdymo gairės (I)</a:t>
            </a:r>
            <a:endParaRPr lang="en-US" sz="4800" spc="-29" dirty="0">
              <a:solidFill>
                <a:schemeClr val="tx2"/>
              </a:solidFill>
              <a:latin typeface="Calibri (MS)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5AA1C5-8249-8652-B2FC-42237A1F4BEF}"/>
              </a:ext>
            </a:extLst>
          </p:cNvPr>
          <p:cNvSpPr txBox="1"/>
          <p:nvPr/>
        </p:nvSpPr>
        <p:spPr>
          <a:xfrm>
            <a:off x="1170595" y="1726351"/>
            <a:ext cx="9144000" cy="861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lt-LT" sz="2400" b="1" dirty="0">
                <a:solidFill>
                  <a:schemeClr val="tx2"/>
                </a:solidFill>
              </a:rPr>
              <a:t>P</a:t>
            </a:r>
            <a:r>
              <a:rPr lang="en-US" sz="2400" b="1" dirty="0" err="1">
                <a:solidFill>
                  <a:schemeClr val="tx2"/>
                </a:solidFill>
              </a:rPr>
              <a:t>asiruo</a:t>
            </a:r>
            <a:r>
              <a:rPr lang="lt-LT" sz="2400" b="1" dirty="0" err="1">
                <a:solidFill>
                  <a:schemeClr val="tx2"/>
                </a:solidFill>
              </a:rPr>
              <a:t>šimas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Apklausa atliekama tik nuo pirmadienio iki penktadienio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Nuo 9 iki </a:t>
            </a:r>
            <a:r>
              <a:rPr lang="en-US" sz="2200" dirty="0">
                <a:solidFill>
                  <a:schemeClr val="tx2"/>
                </a:solidFill>
              </a:rPr>
              <a:t>18 val.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</a:rPr>
              <a:t>Atidarykite</a:t>
            </a:r>
            <a:r>
              <a:rPr lang="lt-LT" sz="2200" dirty="0">
                <a:solidFill>
                  <a:schemeClr val="tx2"/>
                </a:solidFill>
              </a:rPr>
              <a:t> failą su klientų sąrašu ir kontaktiniais duomenimis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Pasiruoškite prisistatymą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Turėkite po ranka anketą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Nusiteikite draugiškai ir empatiškai</a:t>
            </a:r>
          </a:p>
          <a:p>
            <a:endParaRPr lang="lt-LT" sz="22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2. </a:t>
            </a:r>
            <a:r>
              <a:rPr lang="lt-LT" sz="2400" b="1" dirty="0">
                <a:solidFill>
                  <a:schemeClr val="tx2"/>
                </a:solidFill>
              </a:rPr>
              <a:t>Skambinimo tvarka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 err="1">
                <a:solidFill>
                  <a:schemeClr val="tx2"/>
                </a:solidFill>
              </a:rPr>
              <a:t>Maks</a:t>
            </a:r>
            <a:r>
              <a:rPr lang="en-US" sz="2200" dirty="0" err="1">
                <a:solidFill>
                  <a:schemeClr val="tx2"/>
                </a:solidFill>
              </a:rPr>
              <a:t>im</a:t>
            </a:r>
            <a:r>
              <a:rPr lang="lt-LT" sz="2200" dirty="0">
                <a:solidFill>
                  <a:schemeClr val="tx2"/>
                </a:solidFill>
              </a:rPr>
              <a:t>aliai 2 bandymai susisiekti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1 kartas nepavyko  -&gt; žymime „Nepavyko“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2 kartai nepavyko -&gt; žymime „Nepavyko susisiekti“</a:t>
            </a:r>
          </a:p>
          <a:p>
            <a:endParaRPr lang="lt-LT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3. </a:t>
            </a:r>
            <a:r>
              <a:rPr lang="lt-LT" sz="2400" b="1" dirty="0">
                <a:solidFill>
                  <a:schemeClr val="tx2"/>
                </a:solidFill>
              </a:rPr>
              <a:t>Kalbos barjeras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Jei klientas nekalba lietuviškai -&gt; perduodame kolegai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susisiekti</a:t>
            </a:r>
            <a:r>
              <a:rPr lang="lt-LT" sz="2200" dirty="0">
                <a:solidFill>
                  <a:schemeClr val="tx2"/>
                </a:solidFill>
              </a:rPr>
              <a:t>, mokančiam anglų ar rusų kalbą</a:t>
            </a:r>
          </a:p>
          <a:p>
            <a:endParaRPr lang="lt-LT" sz="22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4. </a:t>
            </a:r>
            <a:r>
              <a:rPr lang="lt-LT" sz="2400" b="1" dirty="0">
                <a:solidFill>
                  <a:schemeClr val="tx2"/>
                </a:solidFill>
              </a:rPr>
              <a:t>Įvertinimas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Klientas turi pasakyti vieną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konkret</a:t>
            </a:r>
            <a:r>
              <a:rPr lang="lt-LT" sz="2200" dirty="0">
                <a:solidFill>
                  <a:schemeClr val="tx2"/>
                </a:solidFill>
              </a:rPr>
              <a:t>ų skaičių (negali būti „8–9“)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Jei neapsisprendžia  lauką paliekame tuščią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Jei klientas net neišklauso klausimų, o nurodo, kad visur rašo</a:t>
            </a:r>
            <a:r>
              <a:rPr lang="en-US" sz="2200" dirty="0">
                <a:solidFill>
                  <a:schemeClr val="tx2"/>
                </a:solidFill>
              </a:rPr>
              <a:t>m 10</a:t>
            </a:r>
            <a:r>
              <a:rPr lang="lt-LT" sz="2200" dirty="0">
                <a:solidFill>
                  <a:schemeClr val="tx2"/>
                </a:solidFill>
              </a:rPr>
              <a:t>, bet realiai į klausimus neatsako, 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tokie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vertinimai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nefiksuojami</a:t>
            </a:r>
            <a:endParaRPr lang="lt-LT" sz="2200" dirty="0">
              <a:solidFill>
                <a:schemeClr val="tx2"/>
              </a:solidFill>
            </a:endParaRPr>
          </a:p>
          <a:p>
            <a:endParaRPr lang="lt-LT" sz="2000" dirty="0">
              <a:solidFill>
                <a:schemeClr val="tx2"/>
              </a:solidFill>
            </a:endParaRPr>
          </a:p>
          <a:p>
            <a:endParaRPr lang="lt-LT" sz="20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lt-LT" sz="2000" dirty="0">
              <a:solidFill>
                <a:schemeClr val="tx2"/>
              </a:solidFill>
            </a:endParaRPr>
          </a:p>
        </p:txBody>
      </p:sp>
      <p:pic>
        <p:nvPicPr>
          <p:cNvPr id="23" name="Paveikslėlis 5">
            <a:extLst>
              <a:ext uri="{FF2B5EF4-FFF2-40B4-BE49-F238E27FC236}">
                <a16:creationId xmlns:a16="http://schemas.microsoft.com/office/drawing/2014/main" id="{781BA90E-5D4A-85A5-F750-5F5B98CB2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992" y="2190748"/>
            <a:ext cx="7496235" cy="58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3B68B-8009-E3F1-53D4-B5E5C2C8B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9309DC6-F52D-EBD1-160F-69E6475952ED}"/>
              </a:ext>
            </a:extLst>
          </p:cNvPr>
          <p:cNvGrpSpPr/>
          <p:nvPr/>
        </p:nvGrpSpPr>
        <p:grpSpPr>
          <a:xfrm>
            <a:off x="782052" y="9264316"/>
            <a:ext cx="1022675" cy="1022674"/>
            <a:chOff x="0" y="0"/>
            <a:chExt cx="1363566" cy="1363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5BBAB2-8D47-3F9B-0462-EFE6BC631D42}"/>
                </a:ext>
              </a:extLst>
            </p:cNvPr>
            <p:cNvSpPr/>
            <p:nvPr/>
          </p:nvSpPr>
          <p:spPr>
            <a:xfrm>
              <a:off x="0" y="0"/>
              <a:ext cx="1363599" cy="1363599"/>
            </a:xfrm>
            <a:custGeom>
              <a:avLst/>
              <a:gdLst/>
              <a:ahLst/>
              <a:cxnLst/>
              <a:rect l="l" t="t" r="r" b="b"/>
              <a:pathLst>
                <a:path w="1363599" h="1363599">
                  <a:moveTo>
                    <a:pt x="0" y="0"/>
                  </a:moveTo>
                  <a:lnTo>
                    <a:pt x="1363599" y="0"/>
                  </a:lnTo>
                  <a:lnTo>
                    <a:pt x="1363599" y="1363599"/>
                  </a:lnTo>
                  <a:lnTo>
                    <a:pt x="0" y="136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2C565B4C-27AE-E3D3-C25C-CC0454E005B6}"/>
              </a:ext>
            </a:extLst>
          </p:cNvPr>
          <p:cNvSpPr/>
          <p:nvPr/>
        </p:nvSpPr>
        <p:spPr>
          <a:xfrm rot="1951">
            <a:off x="777288" y="9264316"/>
            <a:ext cx="16781550" cy="0"/>
          </a:xfrm>
          <a:prstGeom prst="line">
            <a:avLst/>
          </a:prstGeom>
          <a:ln w="9525" cap="rnd">
            <a:solidFill>
              <a:srgbClr val="00AE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5" name="Freeform 5" descr="A picture containing shape  Description automatically generated">
            <a:extLst>
              <a:ext uri="{FF2B5EF4-FFF2-40B4-BE49-F238E27FC236}">
                <a16:creationId xmlns:a16="http://schemas.microsoft.com/office/drawing/2014/main" id="{520785D0-08F2-21AC-F782-5C0FD1CB49C2}"/>
              </a:ext>
            </a:extLst>
          </p:cNvPr>
          <p:cNvSpPr/>
          <p:nvPr/>
        </p:nvSpPr>
        <p:spPr>
          <a:xfrm>
            <a:off x="15660210" y="572841"/>
            <a:ext cx="1893864" cy="899680"/>
          </a:xfrm>
          <a:custGeom>
            <a:avLst/>
            <a:gdLst/>
            <a:ahLst/>
            <a:cxnLst/>
            <a:rect l="l" t="t" r="r" b="b"/>
            <a:pathLst>
              <a:path w="1893864" h="899680">
                <a:moveTo>
                  <a:pt x="0" y="0"/>
                </a:moveTo>
                <a:lnTo>
                  <a:pt x="1893864" y="0"/>
                </a:lnTo>
                <a:lnTo>
                  <a:pt x="1893864" y="899680"/>
                </a:lnTo>
                <a:lnTo>
                  <a:pt x="0" y="899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58A715F-657C-EA89-E3D1-99FA1D7CC7DE}"/>
              </a:ext>
            </a:extLst>
          </p:cNvPr>
          <p:cNvSpPr txBox="1"/>
          <p:nvPr/>
        </p:nvSpPr>
        <p:spPr>
          <a:xfrm>
            <a:off x="1096672" y="9640964"/>
            <a:ext cx="39343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16" dirty="0">
                <a:solidFill>
                  <a:srgbClr val="17B3E2"/>
                </a:solidFill>
                <a:latin typeface="TT Rounds Condensed Bold"/>
              </a:rPr>
              <a:t>4</a:t>
            </a:r>
            <a:endParaRPr lang="en-US" sz="1800" spc="16" dirty="0">
              <a:solidFill>
                <a:srgbClr val="17B3E2"/>
              </a:solidFill>
              <a:latin typeface="TT Rounds Condensed Bold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410724B-3E73-CC9F-8DBC-F752899BBA21}"/>
              </a:ext>
            </a:extLst>
          </p:cNvPr>
          <p:cNvSpPr txBox="1"/>
          <p:nvPr/>
        </p:nvSpPr>
        <p:spPr>
          <a:xfrm>
            <a:off x="11516628" y="9638360"/>
            <a:ext cx="5989320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lt-LT" sz="1800" spc="541" dirty="0">
                <a:solidFill>
                  <a:srgbClr val="AFABAB"/>
                </a:solidFill>
                <a:latin typeface="TT Rounds Condensed"/>
              </a:rPr>
              <a:t>GAIRĖS</a:t>
            </a:r>
            <a:endParaRPr lang="en-US" sz="1800" spc="541" dirty="0">
              <a:solidFill>
                <a:srgbClr val="AFABAB"/>
              </a:solidFill>
              <a:latin typeface="TT Rounds Condense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E15AF-F4D1-F7BF-FBAD-DA775B6DD1E5}"/>
              </a:ext>
            </a:extLst>
          </p:cNvPr>
          <p:cNvSpPr txBox="1"/>
          <p:nvPr/>
        </p:nvSpPr>
        <p:spPr>
          <a:xfrm>
            <a:off x="1170595" y="857944"/>
            <a:ext cx="9568542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5290"/>
              </a:lnSpc>
            </a:pPr>
            <a:r>
              <a:rPr lang="lt-LT" sz="4800" spc="-29" dirty="0">
                <a:solidFill>
                  <a:schemeClr val="tx2"/>
                </a:solidFill>
                <a:latin typeface="Calibri (MS) Bold"/>
              </a:rPr>
              <a:t>Apklausų vykdymo gairės (II)</a:t>
            </a:r>
            <a:endParaRPr lang="en-US" sz="4800" spc="-29" dirty="0">
              <a:solidFill>
                <a:schemeClr val="tx2"/>
              </a:solidFill>
              <a:latin typeface="Calibri (MS)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59F9D8-32B4-CF4A-2833-59F5FA20773F}"/>
              </a:ext>
            </a:extLst>
          </p:cNvPr>
          <p:cNvSpPr txBox="1"/>
          <p:nvPr/>
        </p:nvSpPr>
        <p:spPr>
          <a:xfrm>
            <a:off x="1096672" y="1668050"/>
            <a:ext cx="9345005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5. </a:t>
            </a:r>
            <a:r>
              <a:rPr lang="lt-LT" sz="2400" b="1" dirty="0">
                <a:solidFill>
                  <a:schemeClr val="tx2"/>
                </a:solidFill>
              </a:rPr>
              <a:t>Jei klientas nenori dalyvauti apklausose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Padėkojame ir informuojame, kad pažymėsime prašymą dėl nenoro dalyvauti apklausose, ir atsiprašome už skambutį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lt-LT" sz="2200" dirty="0">
                <a:solidFill>
                  <a:schemeClr val="tx2"/>
                </a:solidFill>
              </a:rPr>
              <a:t>Sistemoje </a:t>
            </a:r>
            <a:r>
              <a:rPr lang="lt-LT" altLang="lt-LT" sz="2200" kern="0" dirty="0">
                <a:solidFill>
                  <a:schemeClr val="tx2"/>
                </a:solidFill>
                <a:latin typeface="Calibri" panose="020F0502020204030204" pitchFamily="34" charset="0"/>
              </a:rPr>
              <a:t>prie „ Nesėkmingas skambutis“ pažymime „Atsisakė“</a:t>
            </a:r>
            <a:endParaRPr lang="lt-LT" altLang="lt-LT" sz="2400" kern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6. </a:t>
            </a:r>
            <a:r>
              <a:rPr lang="lt-LT" sz="2400" b="1" dirty="0">
                <a:solidFill>
                  <a:schemeClr val="tx2"/>
                </a:solidFill>
              </a:rPr>
              <a:t>Jei klientas teiraujasi kodėl pokalbis įrašomas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lt-LT" sz="2200" kern="0" dirty="0" err="1">
                <a:solidFill>
                  <a:schemeClr val="tx2"/>
                </a:solidFill>
                <a:cs typeface="Calibri" panose="020F0502020204030204" pitchFamily="34" charset="0"/>
              </a:rPr>
              <a:t>Paai</a:t>
            </a:r>
            <a:r>
              <a:rPr lang="lt-LT" altLang="lt-LT" sz="2200" kern="0" dirty="0">
                <a:solidFill>
                  <a:schemeClr val="tx2"/>
                </a:solidFill>
                <a:cs typeface="Calibri" panose="020F0502020204030204" pitchFamily="34" charset="0"/>
              </a:rPr>
              <a:t>š</a:t>
            </a:r>
            <a:r>
              <a:rPr lang="en-US" altLang="lt-LT" sz="2200" kern="0" dirty="0" err="1">
                <a:solidFill>
                  <a:schemeClr val="tx2"/>
                </a:solidFill>
                <a:cs typeface="Calibri" panose="020F0502020204030204" pitchFamily="34" charset="0"/>
              </a:rPr>
              <a:t>kiname</a:t>
            </a:r>
            <a:r>
              <a:rPr lang="en-US" altLang="lt-LT" sz="2200" kern="0" dirty="0">
                <a:solidFill>
                  <a:schemeClr val="tx2"/>
                </a:solidFill>
                <a:cs typeface="Calibri" panose="020F0502020204030204" pitchFamily="34" charset="0"/>
              </a:rPr>
              <a:t>, </a:t>
            </a:r>
            <a:r>
              <a:rPr lang="en-US" altLang="lt-LT" sz="2200" kern="0" dirty="0" err="1">
                <a:solidFill>
                  <a:schemeClr val="tx2"/>
                </a:solidFill>
                <a:cs typeface="Calibri" panose="020F0502020204030204" pitchFamily="34" charset="0"/>
              </a:rPr>
              <a:t>kad</a:t>
            </a:r>
            <a:r>
              <a:rPr lang="en-US" altLang="lt-LT" sz="2200" kern="0" dirty="0">
                <a:solidFill>
                  <a:schemeClr val="tx2"/>
                </a:solidFill>
                <a:cs typeface="Calibri" panose="020F0502020204030204" pitchFamily="34" charset="0"/>
              </a:rPr>
              <a:t> p</a:t>
            </a:r>
            <a:r>
              <a:rPr lang="lt-LT" altLang="lt-LT" sz="2200" kern="0" dirty="0" err="1">
                <a:solidFill>
                  <a:schemeClr val="tx2"/>
                </a:solidFill>
                <a:cs typeface="Calibri" panose="020F0502020204030204" pitchFamily="34" charset="0"/>
              </a:rPr>
              <a:t>okalbiai</a:t>
            </a:r>
            <a:r>
              <a:rPr lang="lt-LT" altLang="lt-LT" sz="2200" kern="0" dirty="0">
                <a:solidFill>
                  <a:schemeClr val="tx2"/>
                </a:solidFill>
                <a:cs typeface="Calibri" panose="020F0502020204030204" pitchFamily="34" charset="0"/>
              </a:rPr>
              <a:t> įrašomi tik siekiant užtikrinti, kad atsakymai būtų užfiksuoti tiksliai. Garso įrašo duomenys gali būti panaudoti tik šiuo kokybės užtikrinimo tikslu</a:t>
            </a:r>
            <a:endParaRPr lang="en-US" altLang="lt-LT" sz="2200" kern="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7. </a:t>
            </a:r>
            <a:r>
              <a:rPr lang="lt-LT" sz="2400" b="1" dirty="0">
                <a:solidFill>
                  <a:schemeClr val="tx2"/>
                </a:solidFill>
              </a:rPr>
              <a:t>Jei klientas teiraujasi iš kur jo kontaktas ir kodėl skambiname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Paaiškiname, kad kontaktas iš klientų duomenų bazės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lt-LT" sz="2200" dirty="0">
                <a:solidFill>
                  <a:schemeClr val="tx2"/>
                </a:solidFill>
              </a:rPr>
              <a:t>Apklausos vykdomos paslaugų kokybės gerinimo tikslais 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lt-LT" sz="2200" dirty="0">
                <a:solidFill>
                  <a:schemeClr val="tx2"/>
                </a:solidFill>
              </a:rPr>
              <a:t>„Vilniaus vandenys“</a:t>
            </a:r>
            <a:r>
              <a:rPr lang="lt-LT" altLang="lt-LT" sz="2200" kern="0" dirty="0">
                <a:solidFill>
                  <a:schemeClr val="tx2"/>
                </a:solidFill>
                <a:cs typeface="Calibri" panose="020F0502020204030204" pitchFamily="34" charset="0"/>
              </a:rPr>
              <a:t>  klientų apklausas atlieka Bendrajame duomenų apsaugos reglamente nurodytu teisėto intereso pagrindu – siekdama gerinti viešųjų paslaugų kokybę Vilniaus regione</a:t>
            </a:r>
            <a:endParaRPr lang="en-US" altLang="lt-LT" sz="2200" kern="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lt-LT" altLang="lt-LT" sz="2200" kern="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8. </a:t>
            </a:r>
            <a:r>
              <a:rPr lang="lt-LT" sz="2400" b="1" dirty="0">
                <a:solidFill>
                  <a:schemeClr val="tx2"/>
                </a:solidFill>
              </a:rPr>
              <a:t>Jei klientas išreiškia nepasitenkinimą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Kantriai</a:t>
            </a:r>
            <a:r>
              <a:rPr lang="en-US" sz="2400" dirty="0">
                <a:solidFill>
                  <a:schemeClr val="tx2"/>
                </a:solidFill>
              </a:rPr>
              <a:t> i</a:t>
            </a:r>
            <a:r>
              <a:rPr lang="lt-LT" sz="2400" dirty="0">
                <a:solidFill>
                  <a:schemeClr val="tx2"/>
                </a:solidFill>
              </a:rPr>
              <a:t>š</a:t>
            </a:r>
            <a:r>
              <a:rPr lang="en-US" sz="2400" dirty="0" err="1">
                <a:solidFill>
                  <a:schemeClr val="tx2"/>
                </a:solidFill>
              </a:rPr>
              <a:t>klausome</a:t>
            </a:r>
            <a:endParaRPr lang="lt-LT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2"/>
                </a:solidFill>
              </a:rPr>
              <a:t>Atsiprašome „Apgailestaujame dėl jūsų patirties, jūsų atsiliepimas labai svarbus, nes padeda gerinti paslaugas. Jūsų patirtis bus perduota atsakingiems darbuotojams.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t-LT" sz="2000" dirty="0">
              <a:solidFill>
                <a:schemeClr val="tx2"/>
              </a:solidFill>
            </a:endParaRPr>
          </a:p>
          <a:p>
            <a:endParaRPr lang="lt-LT" sz="20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lt-LT" sz="2000" dirty="0">
              <a:solidFill>
                <a:schemeClr val="tx2"/>
              </a:solidFill>
            </a:endParaRPr>
          </a:p>
        </p:txBody>
      </p:sp>
      <p:pic>
        <p:nvPicPr>
          <p:cNvPr id="23" name="Paveikslėlis 5">
            <a:extLst>
              <a:ext uri="{FF2B5EF4-FFF2-40B4-BE49-F238E27FC236}">
                <a16:creationId xmlns:a16="http://schemas.microsoft.com/office/drawing/2014/main" id="{B2A97D3B-AA12-322D-0EEC-EB69809A2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21" y="2190748"/>
            <a:ext cx="7232706" cy="58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5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919FB1-20A5-5B51-7D65-B417D13C1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98762F3-BAC2-699A-B179-52DAC2067A6B}"/>
              </a:ext>
            </a:extLst>
          </p:cNvPr>
          <p:cNvGrpSpPr/>
          <p:nvPr/>
        </p:nvGrpSpPr>
        <p:grpSpPr>
          <a:xfrm>
            <a:off x="782052" y="9264316"/>
            <a:ext cx="1022675" cy="1022674"/>
            <a:chOff x="0" y="0"/>
            <a:chExt cx="1363566" cy="1363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3752710-BD98-7A93-F66C-5E1E0C89A4A5}"/>
                </a:ext>
              </a:extLst>
            </p:cNvPr>
            <p:cNvSpPr/>
            <p:nvPr/>
          </p:nvSpPr>
          <p:spPr>
            <a:xfrm>
              <a:off x="0" y="0"/>
              <a:ext cx="1363599" cy="1363599"/>
            </a:xfrm>
            <a:custGeom>
              <a:avLst/>
              <a:gdLst/>
              <a:ahLst/>
              <a:cxnLst/>
              <a:rect l="l" t="t" r="r" b="b"/>
              <a:pathLst>
                <a:path w="1363599" h="1363599">
                  <a:moveTo>
                    <a:pt x="0" y="0"/>
                  </a:moveTo>
                  <a:lnTo>
                    <a:pt x="1363599" y="0"/>
                  </a:lnTo>
                  <a:lnTo>
                    <a:pt x="1363599" y="1363599"/>
                  </a:lnTo>
                  <a:lnTo>
                    <a:pt x="0" y="136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C3186DEA-E78B-90B2-6F88-6EB416C8E349}"/>
              </a:ext>
            </a:extLst>
          </p:cNvPr>
          <p:cNvSpPr/>
          <p:nvPr/>
        </p:nvSpPr>
        <p:spPr>
          <a:xfrm rot="1951">
            <a:off x="777288" y="9264316"/>
            <a:ext cx="16781550" cy="0"/>
          </a:xfrm>
          <a:prstGeom prst="line">
            <a:avLst/>
          </a:prstGeom>
          <a:ln w="9525" cap="rnd">
            <a:solidFill>
              <a:srgbClr val="00AE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5" name="Freeform 5" descr="A picture containing shape  Description automatically generated">
            <a:extLst>
              <a:ext uri="{FF2B5EF4-FFF2-40B4-BE49-F238E27FC236}">
                <a16:creationId xmlns:a16="http://schemas.microsoft.com/office/drawing/2014/main" id="{4B8C0876-346A-B7CF-9B94-7C15F0458AC3}"/>
              </a:ext>
            </a:extLst>
          </p:cNvPr>
          <p:cNvSpPr/>
          <p:nvPr/>
        </p:nvSpPr>
        <p:spPr>
          <a:xfrm>
            <a:off x="15660210" y="572841"/>
            <a:ext cx="1893864" cy="899680"/>
          </a:xfrm>
          <a:custGeom>
            <a:avLst/>
            <a:gdLst/>
            <a:ahLst/>
            <a:cxnLst/>
            <a:rect l="l" t="t" r="r" b="b"/>
            <a:pathLst>
              <a:path w="1893864" h="899680">
                <a:moveTo>
                  <a:pt x="0" y="0"/>
                </a:moveTo>
                <a:lnTo>
                  <a:pt x="1893864" y="0"/>
                </a:lnTo>
                <a:lnTo>
                  <a:pt x="1893864" y="899680"/>
                </a:lnTo>
                <a:lnTo>
                  <a:pt x="0" y="899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53E7D64-DC50-A8BA-59ED-3C4149752A93}"/>
              </a:ext>
            </a:extLst>
          </p:cNvPr>
          <p:cNvSpPr txBox="1"/>
          <p:nvPr/>
        </p:nvSpPr>
        <p:spPr>
          <a:xfrm>
            <a:off x="1096672" y="9640964"/>
            <a:ext cx="39343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16" dirty="0">
                <a:solidFill>
                  <a:srgbClr val="17B3E2"/>
                </a:solidFill>
                <a:latin typeface="TT Rounds Condensed Bold"/>
              </a:rPr>
              <a:t>4</a:t>
            </a:r>
            <a:endParaRPr lang="en-US" sz="1800" spc="16" dirty="0">
              <a:solidFill>
                <a:srgbClr val="17B3E2"/>
              </a:solidFill>
              <a:latin typeface="TT Rounds Condensed Bold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4041943-7113-FED0-2E69-7CEC80222EB4}"/>
              </a:ext>
            </a:extLst>
          </p:cNvPr>
          <p:cNvSpPr txBox="1"/>
          <p:nvPr/>
        </p:nvSpPr>
        <p:spPr>
          <a:xfrm>
            <a:off x="11516628" y="9638360"/>
            <a:ext cx="5989320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lt-LT" sz="1800" spc="541" dirty="0">
                <a:solidFill>
                  <a:srgbClr val="AFABAB"/>
                </a:solidFill>
                <a:latin typeface="TT Rounds Condensed"/>
              </a:rPr>
              <a:t>GAIRĖS</a:t>
            </a:r>
            <a:endParaRPr lang="en-US" sz="1800" spc="541" dirty="0">
              <a:solidFill>
                <a:srgbClr val="AFABAB"/>
              </a:solidFill>
              <a:latin typeface="TT Rounds Condense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4389D6-D7E3-7C8C-95AB-F7118DD86BA2}"/>
              </a:ext>
            </a:extLst>
          </p:cNvPr>
          <p:cNvSpPr txBox="1"/>
          <p:nvPr/>
        </p:nvSpPr>
        <p:spPr>
          <a:xfrm>
            <a:off x="1170595" y="857944"/>
            <a:ext cx="9568542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5290"/>
              </a:lnSpc>
            </a:pPr>
            <a:r>
              <a:rPr lang="lt-LT" sz="4800" spc="-29" dirty="0">
                <a:solidFill>
                  <a:schemeClr val="tx2"/>
                </a:solidFill>
                <a:latin typeface="Calibri (MS) Bold"/>
              </a:rPr>
              <a:t>Apklausų vykdymo gairės (III)</a:t>
            </a:r>
            <a:endParaRPr lang="en-US" sz="4800" spc="-29" dirty="0">
              <a:solidFill>
                <a:schemeClr val="tx2"/>
              </a:solidFill>
              <a:latin typeface="Calibri (MS)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D78051-E0C9-034B-E131-80ECDA49C187}"/>
              </a:ext>
            </a:extLst>
          </p:cNvPr>
          <p:cNvSpPr txBox="1"/>
          <p:nvPr/>
        </p:nvSpPr>
        <p:spPr>
          <a:xfrm>
            <a:off x="1083972" y="2039446"/>
            <a:ext cx="9345005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b="1" dirty="0">
                <a:solidFill>
                  <a:schemeClr val="tx2"/>
                </a:solidFill>
              </a:rPr>
              <a:t>9</a:t>
            </a:r>
            <a:r>
              <a:rPr lang="en-US" sz="2400" b="1" dirty="0">
                <a:solidFill>
                  <a:schemeClr val="tx2"/>
                </a:solidFill>
              </a:rPr>
              <a:t>. </a:t>
            </a:r>
            <a:r>
              <a:rPr lang="lt-LT" sz="2400" b="1" dirty="0">
                <a:solidFill>
                  <a:schemeClr val="tx2"/>
                </a:solidFill>
              </a:rPr>
              <a:t>Apklausų vykdymo laikas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Apklausos vykdomos tik darbo dienomis (pirmadieniais-penktadieniais)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Laikas nuo 9.00 iki </a:t>
            </a:r>
            <a:r>
              <a:rPr lang="en-US" sz="2200" dirty="0">
                <a:solidFill>
                  <a:schemeClr val="tx2"/>
                </a:solidFill>
              </a:rPr>
              <a:t>18</a:t>
            </a:r>
            <a:r>
              <a:rPr lang="lt-LT" sz="2200" dirty="0">
                <a:solidFill>
                  <a:schemeClr val="tx2"/>
                </a:solidFill>
              </a:rPr>
              <a:t>.00</a:t>
            </a:r>
            <a:r>
              <a:rPr lang="en-US" sz="2200" dirty="0">
                <a:solidFill>
                  <a:schemeClr val="tx2"/>
                </a:solidFill>
              </a:rPr>
              <a:t> val.</a:t>
            </a:r>
            <a:endParaRPr lang="lt-LT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Apklausos nevykdomos vakarais, savaitgaliais ar švenčių dienomis, kad klientai nebūtų trikdomi nepatogiu metu</a:t>
            </a:r>
            <a:endParaRPr lang="en-US" sz="22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10. </a:t>
            </a:r>
            <a:r>
              <a:rPr lang="lt-LT" sz="2400" b="1" dirty="0">
                <a:solidFill>
                  <a:schemeClr val="tx2"/>
                </a:solidFill>
              </a:rPr>
              <a:t>A</a:t>
            </a:r>
            <a:r>
              <a:rPr lang="en-US" sz="2400" b="1" dirty="0" err="1">
                <a:solidFill>
                  <a:schemeClr val="tx2"/>
                </a:solidFill>
              </a:rPr>
              <a:t>pklaus</a:t>
            </a:r>
            <a:r>
              <a:rPr lang="lt-LT" sz="2400" b="1" dirty="0">
                <a:solidFill>
                  <a:schemeClr val="tx2"/>
                </a:solidFill>
              </a:rPr>
              <a:t>ų kontaktiniai duomenys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altLang="lt-LT" sz="2200" kern="0" dirty="0">
                <a:solidFill>
                  <a:schemeClr val="tx2"/>
                </a:solidFill>
                <a:cs typeface="Calibri" panose="020F0502020204030204" pitchFamily="34" charset="0"/>
              </a:rPr>
              <a:t>Klientų patirties tyrimo vadovas sukelia </a:t>
            </a:r>
            <a:r>
              <a:rPr lang="lt-LT" sz="2200" dirty="0">
                <a:solidFill>
                  <a:schemeClr val="tx2"/>
                </a:solidFill>
              </a:rPr>
              <a:t>duomenis į bendrą dokumentą, prieinamą apklausas vykdantiems asmenims</a:t>
            </a: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Rangovai naudoja tik šiuos duomenis ir jų neperduoda tretiesiems asmenims</a:t>
            </a: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Kontaktai yra skirti tik apklausų vykdymui, laikantis duomenų apsaugos</a:t>
            </a:r>
            <a:r>
              <a:rPr lang="lt-LT" sz="2200" b="1" dirty="0">
                <a:solidFill>
                  <a:schemeClr val="tx2"/>
                </a:solidFill>
              </a:rPr>
              <a:t> </a:t>
            </a:r>
            <a:r>
              <a:rPr lang="lt-LT" sz="2200" dirty="0">
                <a:solidFill>
                  <a:schemeClr val="tx2"/>
                </a:solidFill>
              </a:rPr>
              <a:t>reikalavimų</a:t>
            </a:r>
          </a:p>
          <a:p>
            <a:endParaRPr lang="en-US" sz="22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11. </a:t>
            </a:r>
            <a:r>
              <a:rPr lang="lt-LT" sz="2400" b="1" dirty="0">
                <a:solidFill>
                  <a:schemeClr val="tx2"/>
                </a:solidFill>
              </a:rPr>
              <a:t>A</a:t>
            </a:r>
            <a:r>
              <a:rPr lang="en-US" sz="2400" b="1" dirty="0" err="1">
                <a:solidFill>
                  <a:schemeClr val="tx2"/>
                </a:solidFill>
              </a:rPr>
              <a:t>pklaus</a:t>
            </a:r>
            <a:r>
              <a:rPr lang="lt-LT" sz="2400" b="1" dirty="0">
                <a:solidFill>
                  <a:schemeClr val="tx2"/>
                </a:solidFill>
              </a:rPr>
              <a:t>ų atlikimo terminai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apklausos turi būti atliktos per nustatytą laikotarpį (pvz., per 5 darbo dienas nuo kontaktų gavimo)</a:t>
            </a: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KAS tyrimo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lt-LT" sz="2200" dirty="0">
                <a:solidFill>
                  <a:schemeClr val="tx2"/>
                </a:solidFill>
              </a:rPr>
              <a:t>duomenys </a:t>
            </a:r>
            <a:r>
              <a:rPr lang="en-US" sz="2200" dirty="0" err="1">
                <a:solidFill>
                  <a:schemeClr val="tx2"/>
                </a:solidFill>
              </a:rPr>
              <a:t>pildomi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nuolat</a:t>
            </a:r>
            <a:r>
              <a:rPr lang="en-US" sz="2200" dirty="0">
                <a:solidFill>
                  <a:schemeClr val="tx2"/>
                </a:solidFill>
              </a:rPr>
              <a:t>,</a:t>
            </a:r>
            <a:r>
              <a:rPr lang="lt-LT" sz="2200" dirty="0">
                <a:solidFill>
                  <a:schemeClr val="tx2"/>
                </a:solidFill>
              </a:rPr>
              <a:t> kiekvieną antradienį rangovas privalo savarankiškai peržiūrėti dokumentą ar nėra naujų kontaktinių duomenų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chemeClr val="tx2"/>
                </a:solidFill>
              </a:rPr>
              <a:t>jei yra naujų, skambučiai turi būti atlikti iki kito antradienio</a:t>
            </a:r>
          </a:p>
          <a:p>
            <a:endParaRPr lang="lt-LT" sz="2200" dirty="0">
              <a:solidFill>
                <a:schemeClr val="tx2"/>
              </a:solidFill>
            </a:endParaRPr>
          </a:p>
          <a:p>
            <a:r>
              <a:rPr lang="lt-LT" sz="2200" dirty="0">
                <a:solidFill>
                  <a:schemeClr val="tx2"/>
                </a:solidFill>
              </a:rPr>
              <a:t>SVARBU: laikytis terminų, kad rezultatai būtų aktualūs ir tinkami analizei</a:t>
            </a: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400" b="1" dirty="0">
              <a:solidFill>
                <a:schemeClr val="tx2"/>
              </a:solidFill>
            </a:endParaRP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lt-LT" altLang="lt-LT" sz="2200" kern="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pic>
        <p:nvPicPr>
          <p:cNvPr id="23" name="Paveikslėlis 5">
            <a:extLst>
              <a:ext uri="{FF2B5EF4-FFF2-40B4-BE49-F238E27FC236}">
                <a16:creationId xmlns:a16="http://schemas.microsoft.com/office/drawing/2014/main" id="{491787F0-0974-EFC7-C93D-86B02DF6F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21" y="2190748"/>
            <a:ext cx="7232706" cy="58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2052" y="9264316"/>
            <a:ext cx="1022675" cy="1022674"/>
            <a:chOff x="0" y="0"/>
            <a:chExt cx="1363566" cy="136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3599" cy="1363599"/>
            </a:xfrm>
            <a:custGeom>
              <a:avLst/>
              <a:gdLst/>
              <a:ahLst/>
              <a:cxnLst/>
              <a:rect l="l" t="t" r="r" b="b"/>
              <a:pathLst>
                <a:path w="1363599" h="1363599">
                  <a:moveTo>
                    <a:pt x="0" y="0"/>
                  </a:moveTo>
                  <a:lnTo>
                    <a:pt x="1363599" y="0"/>
                  </a:lnTo>
                  <a:lnTo>
                    <a:pt x="1363599" y="1363599"/>
                  </a:lnTo>
                  <a:lnTo>
                    <a:pt x="0" y="136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4" name="AutoShape 4"/>
          <p:cNvSpPr/>
          <p:nvPr/>
        </p:nvSpPr>
        <p:spPr>
          <a:xfrm rot="1951">
            <a:off x="777288" y="9264316"/>
            <a:ext cx="16781550" cy="0"/>
          </a:xfrm>
          <a:prstGeom prst="line">
            <a:avLst/>
          </a:prstGeom>
          <a:ln w="9525" cap="rnd">
            <a:solidFill>
              <a:srgbClr val="00AE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5" name="Freeform 5" descr="A picture containing shape  Description automatically generated"/>
          <p:cNvSpPr/>
          <p:nvPr/>
        </p:nvSpPr>
        <p:spPr>
          <a:xfrm>
            <a:off x="15660210" y="572841"/>
            <a:ext cx="1893864" cy="899680"/>
          </a:xfrm>
          <a:custGeom>
            <a:avLst/>
            <a:gdLst/>
            <a:ahLst/>
            <a:cxnLst/>
            <a:rect l="l" t="t" r="r" b="b"/>
            <a:pathLst>
              <a:path w="1893864" h="899680">
                <a:moveTo>
                  <a:pt x="0" y="0"/>
                </a:moveTo>
                <a:lnTo>
                  <a:pt x="1893864" y="0"/>
                </a:lnTo>
                <a:lnTo>
                  <a:pt x="1893864" y="899680"/>
                </a:lnTo>
                <a:lnTo>
                  <a:pt x="0" y="899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0" name="TextBox 10"/>
          <p:cNvSpPr txBox="1"/>
          <p:nvPr/>
        </p:nvSpPr>
        <p:spPr>
          <a:xfrm rot="10800000" flipV="1">
            <a:off x="3302098" y="6005500"/>
            <a:ext cx="14441164" cy="436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lt-LT" sz="2100" b="1" spc="-12" dirty="0">
                <a:latin typeface="Calibri (MS) Bold"/>
              </a:rPr>
              <a:t>       </a:t>
            </a:r>
            <a:endParaRPr lang="en-US" sz="2100" b="1" spc="-12" dirty="0">
              <a:latin typeface="Calibri (MS)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6672" y="9640964"/>
            <a:ext cx="39343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16" dirty="0">
                <a:solidFill>
                  <a:srgbClr val="17B3E2"/>
                </a:solidFill>
                <a:latin typeface="TT Rounds Condensed Bold"/>
              </a:rPr>
              <a:t>5</a:t>
            </a:r>
            <a:endParaRPr lang="en-US" sz="1800" spc="16" dirty="0">
              <a:solidFill>
                <a:srgbClr val="17B3E2"/>
              </a:solidFill>
              <a:latin typeface="TT Rounds Condensed Bold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0B4DE97E-23D5-F27E-C304-75869A7A5443}"/>
              </a:ext>
            </a:extLst>
          </p:cNvPr>
          <p:cNvSpPr txBox="1"/>
          <p:nvPr/>
        </p:nvSpPr>
        <p:spPr>
          <a:xfrm>
            <a:off x="11625714" y="9716094"/>
            <a:ext cx="5989320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lt-LT" sz="1800" spc="541" dirty="0">
                <a:solidFill>
                  <a:srgbClr val="AFABAB"/>
                </a:solidFill>
                <a:latin typeface="TT Rounds Condensed"/>
              </a:rPr>
              <a:t>KAS TRANSAKCINIS TYRIMAS</a:t>
            </a:r>
            <a:endParaRPr lang="en-US" sz="1800" spc="541" dirty="0">
              <a:solidFill>
                <a:srgbClr val="AFABAB"/>
              </a:solidFill>
              <a:latin typeface="TT Rounds Condense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BEA7BB-6DB5-ABA9-6A05-CC6CB2FDBE4F}"/>
              </a:ext>
            </a:extLst>
          </p:cNvPr>
          <p:cNvSpPr txBox="1"/>
          <p:nvPr/>
        </p:nvSpPr>
        <p:spPr>
          <a:xfrm>
            <a:off x="769942" y="569797"/>
            <a:ext cx="1187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lt-LT" sz="4800" b="1" dirty="0">
                <a:solidFill>
                  <a:schemeClr val="tx2"/>
                </a:solidFill>
              </a:rPr>
              <a:t>K</a:t>
            </a:r>
            <a:r>
              <a:rPr lang="lt-LT" altLang="lt-LT" sz="4800" b="1" dirty="0">
                <a:solidFill>
                  <a:schemeClr val="tx2"/>
                </a:solidFill>
              </a:rPr>
              <a:t>AS transakcini</a:t>
            </a:r>
            <a:r>
              <a:rPr lang="en-US" altLang="lt-LT" sz="4800" b="1" dirty="0">
                <a:solidFill>
                  <a:schemeClr val="tx2"/>
                </a:solidFill>
              </a:rPr>
              <a:t>s</a:t>
            </a:r>
            <a:r>
              <a:rPr lang="lt-LT" altLang="lt-LT" sz="4800" b="1" dirty="0">
                <a:solidFill>
                  <a:schemeClr val="tx2"/>
                </a:solidFill>
              </a:rPr>
              <a:t> tyrim</a:t>
            </a:r>
            <a:r>
              <a:rPr lang="en-US" altLang="lt-LT" sz="4800" b="1" dirty="0">
                <a:solidFill>
                  <a:schemeClr val="tx2"/>
                </a:solidFill>
              </a:rPr>
              <a:t>as</a:t>
            </a:r>
            <a:endParaRPr lang="lt-LT" altLang="lt-LT" sz="4800" b="1" dirty="0">
              <a:solidFill>
                <a:schemeClr val="tx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44A44B-800A-AEFD-5C33-A1841EDFE116}"/>
              </a:ext>
            </a:extLst>
          </p:cNvPr>
          <p:cNvSpPr txBox="1"/>
          <p:nvPr/>
        </p:nvSpPr>
        <p:spPr>
          <a:xfrm>
            <a:off x="777289" y="1957201"/>
            <a:ext cx="10399323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b="1" u="sng" dirty="0">
                <a:solidFill>
                  <a:schemeClr val="tx2"/>
                </a:solidFill>
                <a:latin typeface="+mn-lt"/>
              </a:rPr>
              <a:t>POKALBIO SKRIPTAS: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 sz="1600" b="1" u="sng" dirty="0">
              <a:solidFill>
                <a:srgbClr val="00B0F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i="1" dirty="0">
                <a:latin typeface="+mn-lt"/>
              </a:rPr>
              <a:t>Laba diena, Jums skambina Laura iš Vilniaus Vandenų.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i="1" dirty="0">
                <a:latin typeface="+mn-lt"/>
              </a:rPr>
              <a:t>Ar galite skirti kelias minutes pokalbiui?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i="1" dirty="0">
                <a:latin typeface="+mn-lt"/>
              </a:rPr>
              <a:t>Noriu informuoti, kad pokalbis kokybės tikslais yra įrašomas, ar sutinkate? Jei sutinka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i="1" dirty="0">
                <a:latin typeface="+mn-lt"/>
              </a:rPr>
              <a:t>Labai malonu. Esu atsakinga už klientų aptarnavimo kokybę ir norėčiau užduoti jums keletą klausimų.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i="1" dirty="0"/>
              <a:t>K</a:t>
            </a:r>
            <a:r>
              <a:rPr lang="lt-LT" sz="1600" i="1" dirty="0">
                <a:latin typeface="+mn-lt"/>
              </a:rPr>
              <a:t>aip vertinate skalėje nuo 0 iki 10, kai 0 blogai, o 10 puikiai, jūsų aptarnavimą kai paskutinį kartą bendravote su mūsų darbuotoju dėl... (įvardinti suteiktos paslaugos pavadinimą, darbuotojo vardą ir pavardę)? (jeigu mažiau &lt;7, paprašyti pakomentuoti kas buvo ne taip)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i="1" dirty="0">
                <a:latin typeface="+mn-lt"/>
              </a:rPr>
              <a:t>-Kaip pat noriu pasiteirauti kokiu balu, nuo 0 iki 10, vertintumėte Vilniaus Vandenų bendrovę 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i="1" dirty="0">
                <a:latin typeface="+mn-lt"/>
              </a:rPr>
              <a:t>Dėkui už atsakymus. Gražios Jums dienos.</a:t>
            </a:r>
            <a:endParaRPr lang="lt-LT" sz="16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b="1" i="1" dirty="0">
                <a:latin typeface="+mn-lt"/>
              </a:rPr>
              <a:t>Dėkojame už atsakymus ir </a:t>
            </a:r>
            <a:r>
              <a:rPr lang="en-US" sz="1600" b="1" i="1" dirty="0">
                <a:latin typeface="+mn-lt"/>
              </a:rPr>
              <a:t>linki</a:t>
            </a:r>
            <a:r>
              <a:rPr lang="lt-LT" sz="1600" b="1" i="1" dirty="0">
                <a:latin typeface="+mn-lt"/>
              </a:rPr>
              <a:t>me</a:t>
            </a:r>
            <a:r>
              <a:rPr lang="en-US" sz="1600" b="1" i="1" dirty="0">
                <a:latin typeface="+mn-lt"/>
              </a:rPr>
              <a:t> Jums </a:t>
            </a:r>
            <a:r>
              <a:rPr lang="lt-LT" sz="1600" b="1" i="1" dirty="0">
                <a:latin typeface="+mn-lt"/>
              </a:rPr>
              <a:t>gražios dienos </a:t>
            </a:r>
            <a:r>
              <a:rPr lang="en-US" sz="1600" b="1" i="1" dirty="0">
                <a:latin typeface="+mn-lt"/>
              </a:rPr>
              <a:t>!</a:t>
            </a:r>
            <a:endParaRPr lang="lt-LT" sz="1600" b="1" i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 sz="16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b="1" i="1" dirty="0"/>
              <a:t>Papildomai užduodami klausimai apie su skaitikliais dirbančių kolegų darbą: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b="0" i="0" dirty="0">
                <a:solidFill>
                  <a:srgbClr val="1F1F1F"/>
                </a:solidFill>
                <a:effectLst/>
                <a:latin typeface="Google Sans"/>
              </a:rPr>
              <a:t>Ar darbuotojas atvyko sutartą dieną sutartu laiku?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b="0" i="0" dirty="0">
                <a:solidFill>
                  <a:srgbClr val="1F1F1F"/>
                </a:solidFill>
                <a:effectLst/>
                <a:latin typeface="Google Sans"/>
              </a:rPr>
              <a:t>Ar su Jumis darbuotojas bendravo mandagiai?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b="0" i="0" dirty="0">
                <a:solidFill>
                  <a:srgbClr val="1F1F1F"/>
                </a:solidFill>
                <a:effectLst/>
                <a:latin typeface="Google Sans"/>
              </a:rPr>
              <a:t>Ar darbuotojas dirbo tvarkingai: atvykęs į patalpą naudojo </a:t>
            </a:r>
            <a:r>
              <a:rPr lang="lt-LT" sz="1600" b="0" i="0" dirty="0" err="1">
                <a:solidFill>
                  <a:srgbClr val="1F1F1F"/>
                </a:solidFill>
                <a:effectLst/>
                <a:latin typeface="Google Sans"/>
              </a:rPr>
              <a:t>antbačius</a:t>
            </a:r>
            <a:r>
              <a:rPr lang="lt-LT" sz="1600" b="0" i="0" dirty="0">
                <a:solidFill>
                  <a:srgbClr val="1F1F1F"/>
                </a:solidFill>
                <a:effectLst/>
                <a:latin typeface="Google Sans"/>
              </a:rPr>
              <a:t> (vienkartinius batų apavus), atlikęs darbą paliko tvarkingą darbo vietą</a:t>
            </a:r>
            <a:endParaRPr lang="lt-LT" sz="16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 sz="1000" b="1" i="1" dirty="0">
              <a:latin typeface="+mn-lt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7B1E5E7E-FD62-E16E-63E2-E4BD2E1C2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7800" y="4680648"/>
            <a:ext cx="4991100" cy="45550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tx2"/>
                </a:solidFill>
              </a:rPr>
              <a:t>PASTABOS</a:t>
            </a:r>
            <a:r>
              <a:rPr lang="en-US" sz="1400" b="1" dirty="0">
                <a:solidFill>
                  <a:schemeClr val="tx2"/>
                </a:solidFill>
              </a:rPr>
              <a:t>:</a:t>
            </a:r>
            <a:endParaRPr lang="en-US" altLang="lt-LT" sz="1400" b="1" u="sng" dirty="0">
              <a:solidFill>
                <a:schemeClr val="tx2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Naujų įrašų apklausą KC vykdo</a:t>
            </a:r>
            <a:r>
              <a:rPr lang="en-US" sz="1400" dirty="0"/>
              <a:t> </a:t>
            </a:r>
            <a:r>
              <a:rPr lang="lt-LT" sz="1400" dirty="0"/>
              <a:t>tik darbo dienomis (pirmadieniais-penktadieniais)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Su klientu susisiekti ne daugiau kaip per 2 skambučius. Nepavykus atlikti apklausos- įrašyti įrašą duomenų bazėje "Nepavyko susisiekti“</a:t>
            </a:r>
            <a:r>
              <a:rPr lang="en-US" sz="1400" dirty="0"/>
              <a:t>.</a:t>
            </a:r>
            <a:endParaRPr lang="lt-LT" sz="1400" dirty="0"/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Ne lietuvių kalba kalbantiems klientams turi perskambinti konsultantas kalbantis kliento kalba (angliškai arba rusiškai).</a:t>
            </a:r>
            <a:endParaRPr lang="en-US" sz="1400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Vertinimo skalė nuo </a:t>
            </a:r>
            <a:r>
              <a:rPr lang="en-US" sz="1400" dirty="0"/>
              <a:t>1</a:t>
            </a:r>
            <a:r>
              <a:rPr lang="lt-LT" sz="1400" dirty="0"/>
              <a:t> iki 10.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Rašomi tik sveiki skaičiai.</a:t>
            </a:r>
            <a:endParaRPr lang="en-US" sz="1400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Rašoma viena įvertinimo reikšmė (negali būti 8-9). Jei klientas sako, kad tarp 8 ir 9, prašome kliento tiksliai įvardyti įvertinimą. Nesutikus – lauką paliekame tuščią</a:t>
            </a:r>
            <a:r>
              <a:rPr lang="lt-LT" sz="1000" dirty="0"/>
              <a:t>.</a:t>
            </a:r>
          </a:p>
          <a:p>
            <a:pPr>
              <a:defRPr/>
            </a:pPr>
            <a:r>
              <a:rPr lang="lt-LT" sz="1000" b="1" u="sng" dirty="0">
                <a:solidFill>
                  <a:srgbClr val="FF0000"/>
                </a:solidFill>
              </a:rPr>
              <a:t>GAVUS „HOT ALERT“ ( &lt;7 balai ):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Paprašyti pakomentuoti kas buvo ne tai</a:t>
            </a:r>
            <a:r>
              <a:rPr lang="en-US" sz="1400" dirty="0"/>
              <a:t>p</a:t>
            </a:r>
            <a:r>
              <a:rPr lang="lt-LT" sz="140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lt-LT" sz="1400" dirty="0"/>
          </a:p>
          <a:p>
            <a:pPr>
              <a:defRPr/>
            </a:pPr>
            <a:r>
              <a:rPr lang="lt-LT" sz="1400" b="1" dirty="0">
                <a:solidFill>
                  <a:schemeClr val="tx2"/>
                </a:solidFill>
              </a:rPr>
              <a:t>SVARBU: </a:t>
            </a:r>
            <a:r>
              <a:rPr lang="lt-LT" sz="1400" b="1" dirty="0"/>
              <a:t>a</a:t>
            </a:r>
            <a:r>
              <a:rPr lang="lt-LT" sz="1400" dirty="0"/>
              <a:t>pklausų klausimai ar pokalbio </a:t>
            </a:r>
            <a:r>
              <a:rPr lang="lt-LT" sz="1400" dirty="0" err="1"/>
              <a:t>skriptas</a:t>
            </a:r>
            <a:r>
              <a:rPr lang="lt-LT" sz="1400" dirty="0"/>
              <a:t> gali būti keičiami (pvz., papildomi klausimai, kita formuluotė). Rangovas privalo naudoti tik naujausią </a:t>
            </a:r>
            <a:r>
              <a:rPr lang="lt-LT" sz="1400" dirty="0" err="1"/>
              <a:t>skripto</a:t>
            </a:r>
            <a:r>
              <a:rPr lang="lt-LT" sz="1400" dirty="0"/>
              <a:t> ir klausimų versiją, kuri pateikiama bendroje dokumentacijoje.</a:t>
            </a:r>
          </a:p>
          <a:p>
            <a:pPr>
              <a:defRPr/>
            </a:pPr>
            <a:endParaRPr lang="en-US" sz="1400" dirty="0"/>
          </a:p>
        </p:txBody>
      </p:sp>
      <p:pic>
        <p:nvPicPr>
          <p:cNvPr id="37" name="Paveikslėlis 8">
            <a:extLst>
              <a:ext uri="{FF2B5EF4-FFF2-40B4-BE49-F238E27FC236}">
                <a16:creationId xmlns:a16="http://schemas.microsoft.com/office/drawing/2014/main" id="{4C5119F5-C828-6951-F6A6-00B17D133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1765198"/>
            <a:ext cx="2590800" cy="230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9F2BC-9BD2-45E8-4213-2BF97E595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F4F91FA-78B2-B243-4D94-ADD18D93440F}"/>
              </a:ext>
            </a:extLst>
          </p:cNvPr>
          <p:cNvGrpSpPr/>
          <p:nvPr/>
        </p:nvGrpSpPr>
        <p:grpSpPr>
          <a:xfrm>
            <a:off x="782052" y="9264316"/>
            <a:ext cx="1022675" cy="1022674"/>
            <a:chOff x="0" y="0"/>
            <a:chExt cx="1363566" cy="1363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D9288C6-57B3-889B-EFF6-78FA7B0A6928}"/>
                </a:ext>
              </a:extLst>
            </p:cNvPr>
            <p:cNvSpPr/>
            <p:nvPr/>
          </p:nvSpPr>
          <p:spPr>
            <a:xfrm>
              <a:off x="0" y="0"/>
              <a:ext cx="1363599" cy="1363599"/>
            </a:xfrm>
            <a:custGeom>
              <a:avLst/>
              <a:gdLst/>
              <a:ahLst/>
              <a:cxnLst/>
              <a:rect l="l" t="t" r="r" b="b"/>
              <a:pathLst>
                <a:path w="1363599" h="1363599">
                  <a:moveTo>
                    <a:pt x="0" y="0"/>
                  </a:moveTo>
                  <a:lnTo>
                    <a:pt x="1363599" y="0"/>
                  </a:lnTo>
                  <a:lnTo>
                    <a:pt x="1363599" y="1363599"/>
                  </a:lnTo>
                  <a:lnTo>
                    <a:pt x="0" y="136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7D079699-9BA7-F373-8C7D-09E3970E8B29}"/>
              </a:ext>
            </a:extLst>
          </p:cNvPr>
          <p:cNvSpPr/>
          <p:nvPr/>
        </p:nvSpPr>
        <p:spPr>
          <a:xfrm rot="1951">
            <a:off x="777288" y="9264316"/>
            <a:ext cx="16781550" cy="0"/>
          </a:xfrm>
          <a:prstGeom prst="line">
            <a:avLst/>
          </a:prstGeom>
          <a:ln w="9525" cap="rnd">
            <a:solidFill>
              <a:srgbClr val="00AE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5" name="Freeform 5" descr="A picture containing shape  Description automatically generated">
            <a:extLst>
              <a:ext uri="{FF2B5EF4-FFF2-40B4-BE49-F238E27FC236}">
                <a16:creationId xmlns:a16="http://schemas.microsoft.com/office/drawing/2014/main" id="{51994546-FFAE-BED0-7FA5-38519E56D541}"/>
              </a:ext>
            </a:extLst>
          </p:cNvPr>
          <p:cNvSpPr/>
          <p:nvPr/>
        </p:nvSpPr>
        <p:spPr>
          <a:xfrm>
            <a:off x="15660210" y="572841"/>
            <a:ext cx="1893864" cy="899680"/>
          </a:xfrm>
          <a:custGeom>
            <a:avLst/>
            <a:gdLst/>
            <a:ahLst/>
            <a:cxnLst/>
            <a:rect l="l" t="t" r="r" b="b"/>
            <a:pathLst>
              <a:path w="1893864" h="899680">
                <a:moveTo>
                  <a:pt x="0" y="0"/>
                </a:moveTo>
                <a:lnTo>
                  <a:pt x="1893864" y="0"/>
                </a:lnTo>
                <a:lnTo>
                  <a:pt x="1893864" y="899680"/>
                </a:lnTo>
                <a:lnTo>
                  <a:pt x="0" y="899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FB99E3B-4BF8-F12A-5ACE-0E3324D61EBF}"/>
              </a:ext>
            </a:extLst>
          </p:cNvPr>
          <p:cNvSpPr txBox="1"/>
          <p:nvPr/>
        </p:nvSpPr>
        <p:spPr>
          <a:xfrm rot="10800000" flipV="1">
            <a:off x="3302098" y="6005500"/>
            <a:ext cx="14441164" cy="436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lt-LT" sz="2100" b="1" spc="-12" dirty="0">
                <a:latin typeface="Calibri (MS) Bold"/>
              </a:rPr>
              <a:t>       </a:t>
            </a:r>
            <a:endParaRPr lang="en-US" sz="2100" b="1" spc="-12" dirty="0">
              <a:latin typeface="Calibri (MS)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988134A-D4DC-5BA6-864F-2698581F8E4A}"/>
              </a:ext>
            </a:extLst>
          </p:cNvPr>
          <p:cNvSpPr txBox="1"/>
          <p:nvPr/>
        </p:nvSpPr>
        <p:spPr>
          <a:xfrm>
            <a:off x="1096672" y="9640964"/>
            <a:ext cx="39343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16" dirty="0">
                <a:solidFill>
                  <a:srgbClr val="17B3E2"/>
                </a:solidFill>
                <a:latin typeface="TT Rounds Condensed Bold"/>
              </a:rPr>
              <a:t>5</a:t>
            </a:r>
            <a:endParaRPr lang="en-US" sz="1800" spc="16" dirty="0">
              <a:solidFill>
                <a:srgbClr val="17B3E2"/>
              </a:solidFill>
              <a:latin typeface="TT Rounds Condensed Bold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7954FEFC-6DDC-3FBA-424B-01C8D761E579}"/>
              </a:ext>
            </a:extLst>
          </p:cNvPr>
          <p:cNvSpPr txBox="1"/>
          <p:nvPr/>
        </p:nvSpPr>
        <p:spPr>
          <a:xfrm>
            <a:off x="10058400" y="9716094"/>
            <a:ext cx="7556634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lt-LT" sz="1800" spc="541" dirty="0">
                <a:solidFill>
                  <a:srgbClr val="AFABAB"/>
                </a:solidFill>
                <a:latin typeface="TT Rounds Condensed"/>
              </a:rPr>
              <a:t>Naujų klientų prijungimo transakcinis tyrimas</a:t>
            </a:r>
            <a:endParaRPr lang="en-US" sz="1800" spc="541" dirty="0">
              <a:solidFill>
                <a:srgbClr val="AFABAB"/>
              </a:solidFill>
              <a:latin typeface="TT Rounds Condensed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5F53F74-4EB8-9274-071D-CF84CA6C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4" y="1579300"/>
            <a:ext cx="11571062" cy="5509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58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b="1" u="sng" dirty="0">
                <a:solidFill>
                  <a:schemeClr val="tx2"/>
                </a:solidFill>
              </a:rPr>
              <a:t>POKALBIO SKRIPTAS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 altLang="lt-LT" sz="1600" b="1" u="sng" dirty="0">
              <a:solidFill>
                <a:srgbClr val="00B0F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/>
              <a:t>Laba diena. Aš esu …. </a:t>
            </a: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(Vardas) </a:t>
            </a:r>
            <a:r>
              <a:rPr lang="lt-LT" altLang="lt-LT" sz="1600" i="1" dirty="0"/>
              <a:t>ir skambinu iš „Vilniaus vandenų“. </a:t>
            </a:r>
            <a:endParaRPr lang="en-US" altLang="lt-LT" sz="1600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/>
              <a:t>Praėjusios savaitės bėgyje „Vilniaus vandenų“ darbuotojai atliko pajungimo</a:t>
            </a:r>
            <a:r>
              <a:rPr lang="en-US" altLang="lt-LT" sz="1600" i="1" dirty="0"/>
              <a:t> </a:t>
            </a:r>
            <a:r>
              <a:rPr lang="lt-LT" altLang="lt-LT" sz="1600" i="1" dirty="0"/>
              <a:t>darbus adresu </a:t>
            </a: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...(pasakome kokiu adresu ir įsitikinam ar pašnekovas supranta apie ką kalbame)</a:t>
            </a:r>
            <a:r>
              <a:rPr lang="en-US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lt-LT" altLang="lt-L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/>
              <a:t>Siekiame nuolatos gerinti naujų vartotojų prijungimo procesą todėl nor</a:t>
            </a:r>
            <a:r>
              <a:rPr lang="en-US" altLang="lt-LT" sz="1600" i="1" dirty="0"/>
              <a:t>ime</a:t>
            </a:r>
            <a:r>
              <a:rPr lang="lt-LT" altLang="lt-LT" sz="1600" i="1" dirty="0"/>
              <a:t> Jums užduoti keletą klausimų. Ar turėtumėte laiko atsakyti dabar? Užtruksime apie dvi minutes.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lt-LT" sz="1600" i="1" dirty="0"/>
              <a:t>Informuojame</a:t>
            </a:r>
            <a:r>
              <a:rPr lang="lt-LT" altLang="lt-LT" sz="1600" i="1" dirty="0"/>
              <a:t>, kad pokalbis b</a:t>
            </a:r>
            <a:r>
              <a:rPr lang="en-US" altLang="lt-LT" sz="1600" i="1" dirty="0"/>
              <a:t>us</a:t>
            </a:r>
            <a:r>
              <a:rPr lang="lt-LT" altLang="lt-LT" sz="1600" i="1" dirty="0"/>
              <a:t> įrašytas</a:t>
            </a:r>
            <a:r>
              <a:rPr lang="en-US" altLang="lt-LT" sz="1600" i="1" dirty="0"/>
              <a:t>, </a:t>
            </a:r>
            <a:r>
              <a:rPr lang="lt-LT" altLang="lt-LT" sz="1600" i="1" dirty="0"/>
              <a:t>kokybės užtikrinimo tikslu.</a:t>
            </a:r>
            <a:endParaRPr lang="en-US" altLang="lt-LT" sz="1600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 altLang="lt-LT" sz="1600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lt-LT" sz="1600" b="1" i="1" dirty="0"/>
              <a:t>	</a:t>
            </a:r>
            <a:r>
              <a:rPr lang="lt-LT" altLang="lt-LT" sz="1600" b="1" i="1" dirty="0"/>
              <a:t>A1. </a:t>
            </a:r>
            <a:r>
              <a:rPr lang="lt-LT" altLang="lt-LT" sz="1600" i="1" dirty="0"/>
              <a:t>Prisiminkite Jūsų, kaip naujo </a:t>
            </a:r>
            <a:r>
              <a:rPr lang="en-US" altLang="lt-LT" sz="1600" i="1" dirty="0"/>
              <a:t>kliento</a:t>
            </a:r>
            <a:r>
              <a:rPr lang="lt-LT" altLang="lt-LT" sz="1600" i="1" dirty="0"/>
              <a:t> prijungimo procesą ir įvertinkite šiuos aspektus.  Įvertinkite </a:t>
            </a:r>
            <a:r>
              <a:rPr lang="lt-LT" sz="1600" i="1" dirty="0"/>
              <a:t>balais nuo 1 iki 10, kur 10 reiškia „Puikiai“, o 1 – „Labai blogai“ </a:t>
            </a:r>
            <a:endParaRPr lang="lt-L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Jums buvo suteikta aiški informacija apie prisijungimui reikalingų dokumentų pateikimo tvarką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Jūsų gautos prisijungimo sąlygos buvo aiškios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Parengto projekto pagal gautas prisijungimo sąlygas derinimo etapas buvo sklandus.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Gauta informacija dėl pritarimo prijungimui buvo aiški.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 Vandens pajungimo darbų data nuo užregistravimo atitiko Jūsų lūkesčius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6. „Vilniaus vandenų“ darbuotojų atlikti prijungimo darbai, Jūsų objekte, buvo gerai organizuoti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7. „Vilniaus vandenų“ darbuotojai, kurie atliko prijungimo darbus buvo paslaugūs ir kultūringi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8. Techninės priežiūros darbus apžiūrėjo ir priėmė operatyviai, suteikdami visą reikalingą informaciją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9. Laiko trukmė nuo paraiškos pateikimo iki paslaugos pajungimo atitiko jūsų lūkesčius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10. Darbuotojai, su kuriais teko bendrauti viso prisijungimo metu buvo paslaugūs, rodė norą padėti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D1FB23C-4779-D948-6BD5-488E191E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22705"/>
            <a:ext cx="11072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58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t-LT" altLang="lt-LT" sz="1400" b="1" dirty="0"/>
              <a:t>	</a:t>
            </a:r>
            <a:r>
              <a:rPr lang="lt-LT" altLang="lt-LT" sz="1400" b="1" i="1" dirty="0"/>
              <a:t>A2. </a:t>
            </a:r>
            <a:r>
              <a:rPr lang="lt-LT" altLang="lt-LT" sz="1400" i="1" dirty="0"/>
              <a:t>Su kokiais sunkumais arba nesklandumais Jums teko susidurti naujo kliento prijungimo metu?</a:t>
            </a:r>
            <a:r>
              <a:rPr lang="en-US" altLang="lt-LT" sz="1400" i="1" dirty="0"/>
              <a:t> </a:t>
            </a:r>
            <a:r>
              <a:rPr lang="lt-LT" altLang="lt-LT" sz="1400" i="1" u="sng" dirty="0"/>
              <a:t>Atviras atsakymas</a:t>
            </a:r>
          </a:p>
          <a:p>
            <a:pPr eaLnBrk="1" hangingPunct="1"/>
            <a:endParaRPr lang="en-US" altLang="lt-LT" sz="1400" i="1" u="sng" dirty="0"/>
          </a:p>
          <a:p>
            <a:pPr eaLnBrk="1" hangingPunct="1"/>
            <a:r>
              <a:rPr lang="lt-LT" altLang="lt-LT" sz="1400" b="1" i="1" dirty="0"/>
              <a:t>	</a:t>
            </a:r>
            <a:r>
              <a:rPr lang="en-US" altLang="lt-LT" sz="1400" b="1" i="1" dirty="0"/>
              <a:t>A3</a:t>
            </a:r>
            <a:r>
              <a:rPr lang="en-US" altLang="lt-LT" sz="1400" i="1" dirty="0"/>
              <a:t>. </a:t>
            </a:r>
            <a:r>
              <a:rPr lang="lt-LT" altLang="lt-LT" sz="1400" i="1" dirty="0"/>
              <a:t>Pabaigai norime pasiteirauti ar turite pastabų, pageidavimų, kaip „Vilniaus vandenys“ galėtų pagerinti teikiamų paslaugų ir 	aptarnavimo kokybę?</a:t>
            </a:r>
            <a:r>
              <a:rPr lang="en-US" altLang="lt-LT" sz="1400" i="1" dirty="0"/>
              <a:t> </a:t>
            </a:r>
            <a:r>
              <a:rPr lang="lt-LT" altLang="lt-LT" sz="1400" i="1" u="sng" dirty="0"/>
              <a:t>Atviras atsakymas</a:t>
            </a:r>
          </a:p>
          <a:p>
            <a:pPr eaLnBrk="1" hangingPunct="1"/>
            <a:endParaRPr lang="lt-LT" altLang="lt-LT" sz="1400" i="1" u="sng" dirty="0"/>
          </a:p>
          <a:p>
            <a:pPr algn="ctr" eaLnBrk="1" hangingPunct="1"/>
            <a:r>
              <a:rPr lang="lt-LT" altLang="lt-LT" sz="1400" b="1" dirty="0"/>
              <a:t>                               Dėkojame, kad dalyvavote apklausoje ir gražios Jums dienos.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43FF18C4-719D-F33F-2886-676C1BD7E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0" y="4332575"/>
            <a:ext cx="4694069" cy="45550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tx2"/>
                </a:solidFill>
              </a:rPr>
              <a:t>PASTABOS</a:t>
            </a:r>
            <a:r>
              <a:rPr lang="en-US" sz="1400" b="1" dirty="0">
                <a:solidFill>
                  <a:schemeClr val="tx2"/>
                </a:solidFill>
              </a:rPr>
              <a:t>:</a:t>
            </a:r>
            <a:endParaRPr lang="en-US" altLang="lt-LT" sz="1400" b="1" u="sng" dirty="0">
              <a:solidFill>
                <a:schemeClr val="tx2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Naujų įrašų apklausą KC vykdo</a:t>
            </a:r>
            <a:r>
              <a:rPr lang="en-US" sz="1400" dirty="0"/>
              <a:t> </a:t>
            </a:r>
            <a:r>
              <a:rPr lang="lt-LT" sz="1400" dirty="0"/>
              <a:t>tik darbo dienomis (pirmadieniais-penktadieniais)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Su klientu susisiekti ne daugiau kaip per 2 skambučius. Nepavykus atlikti apklausos- įrašyti įrašą duomenų bazėje "Nepavyko susisiekti“</a:t>
            </a:r>
            <a:r>
              <a:rPr lang="en-US" sz="1400" dirty="0"/>
              <a:t>.</a:t>
            </a:r>
            <a:endParaRPr lang="lt-LT" sz="1400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Ne lietuvių kalba kalbantiems klientams turi perskambinti konsultantas kalbantis kliento kalba (angliškai arba rusiškai).</a:t>
            </a:r>
            <a:endParaRPr lang="en-US" sz="1400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Vertinimo skalė nuo </a:t>
            </a:r>
            <a:r>
              <a:rPr lang="en-US" sz="1400" dirty="0"/>
              <a:t>1</a:t>
            </a:r>
            <a:r>
              <a:rPr lang="lt-LT" sz="1400" dirty="0"/>
              <a:t> iki 10.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Rašomi tik sveiki skaičiai.</a:t>
            </a:r>
            <a:endParaRPr lang="en-US" sz="1400" dirty="0"/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Rašoma viena įvertinimo reikšmė (negali būti 8-9). Jei klientas sako, kad tarp 8 ir 9, prašome kliento tiksliai įvardyti įvertinimą. Nesutikus – lauką paliekame tuščią</a:t>
            </a:r>
            <a:r>
              <a:rPr lang="lt-LT" sz="1000" dirty="0"/>
              <a:t>.</a:t>
            </a:r>
          </a:p>
          <a:p>
            <a:pPr>
              <a:defRPr/>
            </a:pPr>
            <a:r>
              <a:rPr lang="lt-LT" sz="1000" b="1" u="sng" dirty="0">
                <a:solidFill>
                  <a:srgbClr val="FF0000"/>
                </a:solidFill>
              </a:rPr>
              <a:t>GAVUS „HOT ALERT“ ( &lt;7 balai ):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Paprašyti pakomentuoti kas buvo ne tai</a:t>
            </a:r>
            <a:r>
              <a:rPr lang="en-US" sz="1400" dirty="0"/>
              <a:t>p</a:t>
            </a:r>
            <a:r>
              <a:rPr lang="lt-LT" sz="140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lt-LT" sz="1400" dirty="0"/>
          </a:p>
          <a:p>
            <a:pPr>
              <a:defRPr/>
            </a:pPr>
            <a:r>
              <a:rPr lang="lt-LT" sz="1400" b="1" dirty="0">
                <a:solidFill>
                  <a:schemeClr val="tx2"/>
                </a:solidFill>
              </a:rPr>
              <a:t>SVARBU: </a:t>
            </a:r>
            <a:r>
              <a:rPr lang="lt-LT" sz="1400" b="1" dirty="0"/>
              <a:t>a</a:t>
            </a:r>
            <a:r>
              <a:rPr lang="lt-LT" sz="1400" dirty="0"/>
              <a:t>pklausų klausimai ar pokalbio </a:t>
            </a:r>
            <a:r>
              <a:rPr lang="lt-LT" sz="1400" dirty="0" err="1"/>
              <a:t>skriptas</a:t>
            </a:r>
            <a:r>
              <a:rPr lang="lt-LT" sz="1400" dirty="0"/>
              <a:t> gali būti keičiami (pvz., papildomi klausimai, kita formuluotė). Rangovas privalo naudoti tik naujausią </a:t>
            </a:r>
            <a:r>
              <a:rPr lang="lt-LT" sz="1400" dirty="0" err="1"/>
              <a:t>skripto</a:t>
            </a:r>
            <a:r>
              <a:rPr lang="lt-LT" sz="1400" dirty="0"/>
              <a:t> ir klausimų versiją, kuri pateikiama bendroje dokumentacijoje.</a:t>
            </a:r>
          </a:p>
          <a:p>
            <a:pPr>
              <a:defRPr/>
            </a:pPr>
            <a:endParaRPr lang="en-US" sz="1400" dirty="0"/>
          </a:p>
        </p:txBody>
      </p:sp>
      <p:pic>
        <p:nvPicPr>
          <p:cNvPr id="13" name="Paveikslėlis 4">
            <a:extLst>
              <a:ext uri="{FF2B5EF4-FFF2-40B4-BE49-F238E27FC236}">
                <a16:creationId xmlns:a16="http://schemas.microsoft.com/office/drawing/2014/main" id="{EFD4D65C-C2AC-0EE2-5AC2-BF3F72B99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3"/>
          <a:stretch>
            <a:fillRect/>
          </a:stretch>
        </p:blipFill>
        <p:spPr bwMode="auto">
          <a:xfrm>
            <a:off x="14596561" y="1844407"/>
            <a:ext cx="2819400" cy="219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63879A-B0C3-7BE3-5C76-45182B6098D7}"/>
              </a:ext>
            </a:extLst>
          </p:cNvPr>
          <p:cNvSpPr txBox="1"/>
          <p:nvPr/>
        </p:nvSpPr>
        <p:spPr>
          <a:xfrm>
            <a:off x="769942" y="569797"/>
            <a:ext cx="1187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lt-LT" sz="4800" b="1" dirty="0" err="1">
                <a:solidFill>
                  <a:schemeClr val="tx2"/>
                </a:solidFill>
              </a:rPr>
              <a:t>Nauj</a:t>
            </a:r>
            <a:r>
              <a:rPr lang="lt-LT" altLang="lt-LT" sz="4800" b="1" dirty="0">
                <a:solidFill>
                  <a:schemeClr val="tx2"/>
                </a:solidFill>
              </a:rPr>
              <a:t>ų klientų prijungimo transakcini</a:t>
            </a:r>
            <a:r>
              <a:rPr lang="en-US" altLang="lt-LT" sz="4800" b="1" dirty="0">
                <a:solidFill>
                  <a:schemeClr val="tx2"/>
                </a:solidFill>
              </a:rPr>
              <a:t>s</a:t>
            </a:r>
            <a:r>
              <a:rPr lang="lt-LT" altLang="lt-LT" sz="4800" b="1" dirty="0">
                <a:solidFill>
                  <a:schemeClr val="tx2"/>
                </a:solidFill>
              </a:rPr>
              <a:t> tyrim</a:t>
            </a:r>
            <a:r>
              <a:rPr lang="en-US" altLang="lt-LT" sz="4800" b="1" dirty="0">
                <a:solidFill>
                  <a:schemeClr val="tx2"/>
                </a:solidFill>
              </a:rPr>
              <a:t>as</a:t>
            </a:r>
            <a:endParaRPr lang="lt-LT" altLang="lt-LT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DAE8E-A6BD-22A1-5183-124A80248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E9396BF-37AF-D8BD-3395-F728E97D498D}"/>
              </a:ext>
            </a:extLst>
          </p:cNvPr>
          <p:cNvGrpSpPr/>
          <p:nvPr/>
        </p:nvGrpSpPr>
        <p:grpSpPr>
          <a:xfrm>
            <a:off x="782052" y="9264316"/>
            <a:ext cx="1022675" cy="1022674"/>
            <a:chOff x="0" y="0"/>
            <a:chExt cx="1363566" cy="1363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F214A4F-245B-DCD2-95D8-975A5B78348A}"/>
                </a:ext>
              </a:extLst>
            </p:cNvPr>
            <p:cNvSpPr/>
            <p:nvPr/>
          </p:nvSpPr>
          <p:spPr>
            <a:xfrm>
              <a:off x="0" y="0"/>
              <a:ext cx="1363599" cy="1363599"/>
            </a:xfrm>
            <a:custGeom>
              <a:avLst/>
              <a:gdLst/>
              <a:ahLst/>
              <a:cxnLst/>
              <a:rect l="l" t="t" r="r" b="b"/>
              <a:pathLst>
                <a:path w="1363599" h="1363599">
                  <a:moveTo>
                    <a:pt x="0" y="0"/>
                  </a:moveTo>
                  <a:lnTo>
                    <a:pt x="1363599" y="0"/>
                  </a:lnTo>
                  <a:lnTo>
                    <a:pt x="1363599" y="1363599"/>
                  </a:lnTo>
                  <a:lnTo>
                    <a:pt x="0" y="136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EB23EED8-B067-E3EA-0F39-3BF9A9BAC4AA}"/>
              </a:ext>
            </a:extLst>
          </p:cNvPr>
          <p:cNvSpPr/>
          <p:nvPr/>
        </p:nvSpPr>
        <p:spPr>
          <a:xfrm rot="1951">
            <a:off x="777288" y="9264316"/>
            <a:ext cx="16781550" cy="0"/>
          </a:xfrm>
          <a:prstGeom prst="line">
            <a:avLst/>
          </a:prstGeom>
          <a:ln w="9525" cap="rnd">
            <a:solidFill>
              <a:srgbClr val="00AE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5" name="Freeform 5" descr="A picture containing shape  Description automatically generated">
            <a:extLst>
              <a:ext uri="{FF2B5EF4-FFF2-40B4-BE49-F238E27FC236}">
                <a16:creationId xmlns:a16="http://schemas.microsoft.com/office/drawing/2014/main" id="{04B6F42B-0D34-0D8C-2C73-20D2826E965E}"/>
              </a:ext>
            </a:extLst>
          </p:cNvPr>
          <p:cNvSpPr/>
          <p:nvPr/>
        </p:nvSpPr>
        <p:spPr>
          <a:xfrm>
            <a:off x="15660210" y="572841"/>
            <a:ext cx="1893864" cy="899680"/>
          </a:xfrm>
          <a:custGeom>
            <a:avLst/>
            <a:gdLst/>
            <a:ahLst/>
            <a:cxnLst/>
            <a:rect l="l" t="t" r="r" b="b"/>
            <a:pathLst>
              <a:path w="1893864" h="899680">
                <a:moveTo>
                  <a:pt x="0" y="0"/>
                </a:moveTo>
                <a:lnTo>
                  <a:pt x="1893864" y="0"/>
                </a:lnTo>
                <a:lnTo>
                  <a:pt x="1893864" y="899680"/>
                </a:lnTo>
                <a:lnTo>
                  <a:pt x="0" y="899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63DA503-1C03-D81E-80C9-1A7344F06AFF}"/>
              </a:ext>
            </a:extLst>
          </p:cNvPr>
          <p:cNvSpPr txBox="1"/>
          <p:nvPr/>
        </p:nvSpPr>
        <p:spPr>
          <a:xfrm rot="10800000" flipV="1">
            <a:off x="3302098" y="6005500"/>
            <a:ext cx="14441164" cy="436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lt-LT" sz="2100" b="1" spc="-12" dirty="0">
                <a:latin typeface="Calibri (MS) Bold"/>
              </a:rPr>
              <a:t>       </a:t>
            </a:r>
            <a:endParaRPr lang="en-US" sz="2100" b="1" spc="-12" dirty="0">
              <a:latin typeface="Calibri (MS)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A653AD4-425D-0943-62EC-17EF60864400}"/>
              </a:ext>
            </a:extLst>
          </p:cNvPr>
          <p:cNvSpPr txBox="1"/>
          <p:nvPr/>
        </p:nvSpPr>
        <p:spPr>
          <a:xfrm>
            <a:off x="1096672" y="9640964"/>
            <a:ext cx="39343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16" dirty="0">
                <a:solidFill>
                  <a:srgbClr val="17B3E2"/>
                </a:solidFill>
                <a:latin typeface="TT Rounds Condensed Bold"/>
              </a:rPr>
              <a:t>5</a:t>
            </a:r>
            <a:endParaRPr lang="en-US" sz="1800" spc="16" dirty="0">
              <a:solidFill>
                <a:srgbClr val="17B3E2"/>
              </a:solidFill>
              <a:latin typeface="TT Rounds Condensed Bold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D56E94A6-7995-09F3-5CF0-AA9646A10998}"/>
              </a:ext>
            </a:extLst>
          </p:cNvPr>
          <p:cNvSpPr txBox="1"/>
          <p:nvPr/>
        </p:nvSpPr>
        <p:spPr>
          <a:xfrm>
            <a:off x="6781800" y="9716094"/>
            <a:ext cx="10833234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lt-LT" sz="1800" spc="541" dirty="0">
                <a:solidFill>
                  <a:srgbClr val="AFABAB"/>
                </a:solidFill>
                <a:latin typeface="TT Rounds Condensed"/>
              </a:rPr>
              <a:t>PAPILDOMŲ KOMERCINIŲ PASLAUGŲ TRANSAKCINIS TYRIMAS</a:t>
            </a:r>
            <a:endParaRPr lang="en-US" sz="1800" spc="541" dirty="0">
              <a:solidFill>
                <a:srgbClr val="AFABAB"/>
              </a:solidFill>
              <a:latin typeface="TT Rounds Condensed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2A4C899-8E2A-6ACE-41BC-69D70E7F6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26" y="2467966"/>
            <a:ext cx="9933574" cy="72943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58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1600" b="1" u="sng" dirty="0">
                <a:solidFill>
                  <a:schemeClr val="tx2"/>
                </a:solidFill>
              </a:rPr>
              <a:t>POKALBIO SKRIPTAS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 altLang="lt-LT" sz="1600" b="1" u="sng" dirty="0">
              <a:solidFill>
                <a:srgbClr val="00B0F0"/>
              </a:solidFill>
            </a:endParaRPr>
          </a:p>
          <a:p>
            <a:pPr>
              <a:defRPr/>
            </a:pPr>
            <a:endParaRPr lang="lt-LT" altLang="lt-L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lt-LT" altLang="lt-LT" sz="1600" i="1" dirty="0"/>
              <a:t>Sveiki. Aš esu (Vardas) ir skambinu Jums iš „Vilniaus vandenų“ .			</a:t>
            </a:r>
          </a:p>
          <a:p>
            <a:pPr>
              <a:defRPr/>
            </a:pPr>
            <a:r>
              <a:rPr lang="lt-LT" altLang="lt-LT" sz="1600" i="1" dirty="0"/>
              <a:t>Praėjusį mėnesį „Vilniaus vandenų“ darbuotojai Jums suteikė paslaugą ...... (paslaugos pavadinimas).			</a:t>
            </a:r>
          </a:p>
          <a:p>
            <a:pPr>
              <a:defRPr/>
            </a:pPr>
            <a:r>
              <a:rPr lang="lt-LT" altLang="lt-LT" sz="1600" i="1" dirty="0"/>
              <a:t>Mums labai svarbi Jūsų nuomonė todėl norėčiau Jums užduoti keletą klausimų apie „Vilniaus vandenų“ suteiktas paslaugas bei aptarnavimą. Ar turėtumėte laiko atsakyti į šiuos klausimus dabar? Užtruksim keletą minučių.	</a:t>
            </a:r>
          </a:p>
          <a:p>
            <a:pPr>
              <a:defRPr/>
            </a:pPr>
            <a:r>
              <a:rPr lang="lt-LT" altLang="lt-LT" sz="1600" i="1" dirty="0"/>
              <a:t>Ar sutiktumėte, kad mūsų pokalbis būtų įrašytas? (be pauzės!) Pokalbį įrašome tik apklausos kokybės užtikrinimo tikslu.			</a:t>
            </a:r>
          </a:p>
          <a:p>
            <a:pPr>
              <a:defRPr/>
            </a:pPr>
            <a:r>
              <a:rPr lang="lt-LT" altLang="lt-LT" sz="1600" i="1" dirty="0"/>
              <a:t>Dabar aš Jums perskaitysiu įvairius „Vilniaus vandenų“ suteiktų paslaugų ir aptarnavimo aspektus bei savybes. Įvertinkite kiekvieną aspektą balais nuo 1 iki 10, kur 10 reiškia „Puikiai“, o 1 – „Labai blogai (NN – neskaityti, žymėti, jei klientas nežino, negali įvertinti)			</a:t>
            </a:r>
          </a:p>
          <a:p>
            <a:pPr>
              <a:defRPr/>
            </a:pPr>
            <a:r>
              <a:rPr lang="lt-LT" altLang="lt-LT" sz="1600" i="1" dirty="0"/>
              <a:t>(Papildomas paaiškinimas dėl įvado/</a:t>
            </a:r>
            <a:r>
              <a:rPr lang="lt-LT" altLang="lt-LT" sz="1600" i="1" dirty="0" err="1"/>
              <a:t>išvado</a:t>
            </a:r>
            <a:r>
              <a:rPr lang="lt-LT" altLang="lt-LT" sz="1600" i="1" dirty="0"/>
              <a:t> įrengimo paslaugos. Prieš pradėdami kliento apklausimą turime akcentuoti jog: turėtumėte vertinti tik tą darbų dalį, kai darbai dėl prisijungimo prie tinklų vykdyti jūsų namui, ir nevertinti gatvėje klojamų tinklų darbų.)			</a:t>
            </a:r>
          </a:p>
          <a:p>
            <a:pPr>
              <a:defRPr/>
            </a:pPr>
            <a:r>
              <a:rPr lang="lt-LT" altLang="lt-LT" sz="1600" i="1" dirty="0">
                <a:solidFill>
                  <a:schemeClr val="bg1">
                    <a:lumMod val="50000"/>
                  </a:schemeClr>
                </a:solidFill>
              </a:rPr>
              <a:t>1. Jums buvo suteikta aiški informacija apie paslaugos suteikimo sąlygas ir kainas			</a:t>
            </a:r>
          </a:p>
          <a:p>
            <a:pPr>
              <a:defRPr/>
            </a:pPr>
            <a:r>
              <a:rPr lang="lt-LT" altLang="lt-LT" sz="1600" i="1" dirty="0">
                <a:solidFill>
                  <a:schemeClr val="bg1">
                    <a:lumMod val="50000"/>
                  </a:schemeClr>
                </a:solidFill>
              </a:rPr>
              <a:t>2. Reikalingų dokumentų ar prašymų pateikimo tvarka buvo aiški			</a:t>
            </a:r>
          </a:p>
          <a:p>
            <a:pPr>
              <a:defRPr/>
            </a:pPr>
            <a:r>
              <a:rPr lang="lt-LT" altLang="lt-LT" sz="1600" i="1" dirty="0">
                <a:solidFill>
                  <a:schemeClr val="bg1">
                    <a:lumMod val="50000"/>
                  </a:schemeClr>
                </a:solidFill>
              </a:rPr>
              <a:t>3. Suteiktų paslaugų atlikimo laikas atitiko Jūsų lūkesčius			</a:t>
            </a:r>
          </a:p>
          <a:p>
            <a:pPr>
              <a:defRPr/>
            </a:pPr>
            <a:r>
              <a:rPr lang="lt-LT" altLang="lt-LT" sz="1600" i="1" dirty="0">
                <a:solidFill>
                  <a:schemeClr val="bg1">
                    <a:lumMod val="50000"/>
                  </a:schemeClr>
                </a:solidFill>
              </a:rPr>
              <a:t>4. Paslauga buvo suteikta kokybiškai			</a:t>
            </a:r>
          </a:p>
          <a:p>
            <a:pPr>
              <a:defRPr/>
            </a:pPr>
            <a:r>
              <a:rPr lang="lt-LT" altLang="lt-LT" sz="1600" i="1" dirty="0">
                <a:solidFill>
                  <a:schemeClr val="bg1">
                    <a:lumMod val="50000"/>
                  </a:schemeClr>
                </a:solidFill>
              </a:rPr>
              <a:t>5. Kaina atitiko kokybę			</a:t>
            </a:r>
          </a:p>
          <a:p>
            <a:pPr>
              <a:defRPr/>
            </a:pPr>
            <a:r>
              <a:rPr lang="lt-LT" altLang="lt-LT" sz="1600" i="1" dirty="0">
                <a:solidFill>
                  <a:schemeClr val="bg1">
                    <a:lumMod val="50000"/>
                  </a:schemeClr>
                </a:solidFill>
              </a:rPr>
              <a:t>5. Darbuotojai buvo mandagūs ir paslaugūs			</a:t>
            </a:r>
          </a:p>
          <a:p>
            <a:pPr>
              <a:defRPr/>
            </a:pPr>
            <a:r>
              <a:rPr lang="lt-LT" altLang="lt-LT" sz="1600" i="1" dirty="0">
                <a:solidFill>
                  <a:schemeClr val="bg1">
                    <a:lumMod val="50000"/>
                  </a:schemeClr>
                </a:solidFill>
              </a:rPr>
              <a:t>6. Kokia tikimybė, kad rekomenduosite mus draugui ar kolegai? Įvertinkite nuo 1 iki 10, kai 1 yra mažai tikėta, 10—daug tikėtina.</a:t>
            </a:r>
            <a:r>
              <a:rPr lang="lt-LT" altLang="lt-LT" sz="1600" i="1" dirty="0"/>
              <a:t>			</a:t>
            </a:r>
          </a:p>
          <a:p>
            <a:pPr>
              <a:defRPr/>
            </a:pPr>
            <a:r>
              <a:rPr lang="lt-LT" altLang="lt-LT" sz="1600" i="1" dirty="0"/>
              <a:t>7. Ar susidūrėte su nesklandumais ir turite pastabų dėl paslaugos užsakymo ar jos suteikimo?		</a:t>
            </a:r>
          </a:p>
          <a:p>
            <a:pPr>
              <a:defRPr/>
            </a:pPr>
            <a:r>
              <a:rPr lang="lt-LT" altLang="lt-LT" sz="1600" i="1" dirty="0"/>
              <a:t>Kliento komentaras (Jeigu papildomai kažką pasako)						</a:t>
            </a:r>
          </a:p>
          <a:p>
            <a:pPr>
              <a:defRPr/>
            </a:pPr>
            <a:r>
              <a:rPr lang="lt-LT" altLang="lt-LT" sz="1600" i="1" dirty="0"/>
              <a:t>Dėkui už atsakymus ir gražios Jums dienos.	</a:t>
            </a:r>
            <a:r>
              <a:rPr lang="lt-LT" altLang="lt-LT" i="1" dirty="0"/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lt-L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DD58D2F3-EFEE-24A8-2C8E-98380FE1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99" y="1919537"/>
            <a:ext cx="2943235" cy="192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48D6DD69-FDE2-9016-EE4E-9DE07CE7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0" y="4332575"/>
            <a:ext cx="4694069" cy="45550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tx2"/>
                </a:solidFill>
              </a:rPr>
              <a:t>PASTABOS</a:t>
            </a:r>
            <a:r>
              <a:rPr lang="en-US" sz="1400" b="1" dirty="0">
                <a:solidFill>
                  <a:schemeClr val="tx2"/>
                </a:solidFill>
              </a:rPr>
              <a:t>:</a:t>
            </a:r>
            <a:endParaRPr lang="en-US" altLang="lt-LT" sz="1400" b="1" u="sng" dirty="0">
              <a:solidFill>
                <a:schemeClr val="tx2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Naujų įrašų apklausą KC vykdo</a:t>
            </a:r>
            <a:r>
              <a:rPr lang="en-US" sz="1400" dirty="0"/>
              <a:t> </a:t>
            </a:r>
            <a:r>
              <a:rPr lang="lt-LT" sz="1400" dirty="0"/>
              <a:t>tik darbo dienomis (pirmadieniais-penktadieniais)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Su klientu susisiekti ne daugiau kaip per 2 skambučius. Nepavykus atlikti apklausos- įrašyti įrašą duomenų bazėje "Nepavyko susisiekti“</a:t>
            </a:r>
            <a:r>
              <a:rPr lang="en-US" sz="1400" dirty="0"/>
              <a:t>.</a:t>
            </a:r>
            <a:endParaRPr lang="lt-LT" sz="1400" dirty="0"/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Ne lietuvių kalba kalbantiems klientams turi perskambinti konsultantas kalbantis kliento kalba (angliškai arba rusiškai).</a:t>
            </a:r>
            <a:endParaRPr lang="en-US" sz="1400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Vertinimo skalė nuo </a:t>
            </a:r>
            <a:r>
              <a:rPr lang="en-US" sz="1400" dirty="0"/>
              <a:t>1</a:t>
            </a:r>
            <a:r>
              <a:rPr lang="lt-LT" sz="1400" dirty="0"/>
              <a:t> iki 10.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Rašomi tik sveiki skaičiai.</a:t>
            </a:r>
            <a:endParaRPr lang="en-US" sz="1400" dirty="0"/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Rašoma viena įvertinimo reikšmė (negali būti 8-9). Jei klientas sako, kad tarp 8 ir 9, prašome kliento tiksliai įvardyti įvertinimą. Nesutikus – lauką paliekame tuščią</a:t>
            </a:r>
            <a:r>
              <a:rPr lang="lt-LT" sz="1000" dirty="0"/>
              <a:t>.</a:t>
            </a:r>
          </a:p>
          <a:p>
            <a:pPr>
              <a:defRPr/>
            </a:pPr>
            <a:r>
              <a:rPr lang="lt-LT" sz="1000" b="1" u="sng" dirty="0">
                <a:solidFill>
                  <a:srgbClr val="FF0000"/>
                </a:solidFill>
              </a:rPr>
              <a:t>GAVUS „HOT ALERT“ ( &lt;7 balai ):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lt-LT" sz="1400" dirty="0"/>
              <a:t>Paprašyti pakomentuoti kas buvo ne tai</a:t>
            </a:r>
            <a:r>
              <a:rPr lang="en-US" sz="1400" dirty="0"/>
              <a:t>p</a:t>
            </a:r>
            <a:r>
              <a:rPr lang="lt-LT" sz="140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lt-LT" sz="1400" dirty="0"/>
          </a:p>
          <a:p>
            <a:pPr>
              <a:defRPr/>
            </a:pPr>
            <a:r>
              <a:rPr lang="lt-LT" sz="1400" b="1" dirty="0">
                <a:solidFill>
                  <a:schemeClr val="tx2"/>
                </a:solidFill>
              </a:rPr>
              <a:t>SVARBU: </a:t>
            </a:r>
            <a:r>
              <a:rPr lang="lt-LT" sz="1400" b="1" dirty="0"/>
              <a:t>a</a:t>
            </a:r>
            <a:r>
              <a:rPr lang="lt-LT" sz="1400" dirty="0"/>
              <a:t>pklausų klausimai ar pokalbio </a:t>
            </a:r>
            <a:r>
              <a:rPr lang="lt-LT" sz="1400" dirty="0" err="1"/>
              <a:t>skriptas</a:t>
            </a:r>
            <a:r>
              <a:rPr lang="lt-LT" sz="1400" dirty="0"/>
              <a:t> gali būti keičiami (pvz., papildomi klausimai, kita formuluotė). Rangovas privalo naudoti tik naujausią </a:t>
            </a:r>
            <a:r>
              <a:rPr lang="lt-LT" sz="1400" dirty="0" err="1"/>
              <a:t>skripto</a:t>
            </a:r>
            <a:r>
              <a:rPr lang="lt-LT" sz="1400" dirty="0"/>
              <a:t> ir klausimų versiją, kuri pateikiama bendroje dokumentacijoje.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AD606-4364-EEFD-2FF7-FF7D21F43C7C}"/>
              </a:ext>
            </a:extLst>
          </p:cNvPr>
          <p:cNvSpPr txBox="1"/>
          <p:nvPr/>
        </p:nvSpPr>
        <p:spPr>
          <a:xfrm>
            <a:off x="769942" y="569797"/>
            <a:ext cx="11879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4800" b="1" dirty="0">
                <a:solidFill>
                  <a:schemeClr val="tx2"/>
                </a:solidFill>
              </a:rPr>
              <a:t>Papildomų komercinių paslaugų transakcini</a:t>
            </a:r>
            <a:r>
              <a:rPr lang="en-US" altLang="lt-LT" sz="4800" b="1" dirty="0">
                <a:solidFill>
                  <a:schemeClr val="tx2"/>
                </a:solidFill>
              </a:rPr>
              <a:t>s</a:t>
            </a:r>
            <a:r>
              <a:rPr lang="lt-LT" altLang="lt-LT" sz="4800" b="1" dirty="0">
                <a:solidFill>
                  <a:schemeClr val="tx2"/>
                </a:solidFill>
              </a:rPr>
              <a:t> tyrim</a:t>
            </a:r>
            <a:r>
              <a:rPr lang="en-US" altLang="lt-LT" sz="4800" b="1" dirty="0">
                <a:solidFill>
                  <a:schemeClr val="tx2"/>
                </a:solidFill>
              </a:rPr>
              <a:t>as</a:t>
            </a:r>
            <a:endParaRPr lang="lt-LT" altLang="lt-LT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TextBox 3"/>
          <p:cNvSpPr txBox="1"/>
          <p:nvPr/>
        </p:nvSpPr>
        <p:spPr>
          <a:xfrm>
            <a:off x="2340477" y="5076948"/>
            <a:ext cx="12943572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44">
                <a:solidFill>
                  <a:srgbClr val="FFFFFF"/>
                </a:solidFill>
                <a:latin typeface="Calibri (MS)"/>
              </a:rPr>
              <a:t>Ačiū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40477" y="4196265"/>
            <a:ext cx="12943572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spc="619" dirty="0">
                <a:solidFill>
                  <a:srgbClr val="FFFFFF"/>
                </a:solidFill>
                <a:latin typeface="Calibri (MS) Bold"/>
              </a:rPr>
              <a:t>2024</a:t>
            </a:r>
            <a:r>
              <a:rPr lang="lt-LT" sz="2100" spc="619" dirty="0">
                <a:solidFill>
                  <a:srgbClr val="FFFFFF"/>
                </a:solidFill>
                <a:latin typeface="Calibri (MS) Bold"/>
              </a:rPr>
              <a:t>m.</a:t>
            </a:r>
            <a:endParaRPr lang="en-US" sz="2100" spc="619" dirty="0">
              <a:solidFill>
                <a:srgbClr val="FFFFFF"/>
              </a:solidFill>
              <a:latin typeface="Calibri (MS) Bold"/>
            </a:endParaRPr>
          </a:p>
        </p:txBody>
      </p:sp>
      <p:sp>
        <p:nvSpPr>
          <p:cNvPr id="6" name="Freeform 6" descr="A picture containing icon  Description automatically generated"/>
          <p:cNvSpPr/>
          <p:nvPr/>
        </p:nvSpPr>
        <p:spPr>
          <a:xfrm>
            <a:off x="7940074" y="7913968"/>
            <a:ext cx="1987239" cy="944037"/>
          </a:xfrm>
          <a:custGeom>
            <a:avLst/>
            <a:gdLst/>
            <a:ahLst/>
            <a:cxnLst/>
            <a:rect l="l" t="t" r="r" b="b"/>
            <a:pathLst>
              <a:path w="1987239" h="944037">
                <a:moveTo>
                  <a:pt x="0" y="0"/>
                </a:moveTo>
                <a:lnTo>
                  <a:pt x="1987240" y="0"/>
                </a:lnTo>
                <a:lnTo>
                  <a:pt x="1987240" y="944038"/>
                </a:lnTo>
                <a:lnTo>
                  <a:pt x="0" y="944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759e9c-14ca-4d0f-b66a-0508b30e9fc7" xsi:nil="true"/>
    <lcf76f155ced4ddcb4097134ff3c332f xmlns="ca324349-d413-4174-915f-a64b36af2e1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CC07F5BCD6EFBF49927B5F3CA650D122" ma:contentTypeVersion="15" ma:contentTypeDescription="Kurkite naują dokumentą." ma:contentTypeScope="" ma:versionID="bf69ef3af63cd5e275d312b6a0ee04ce">
  <xsd:schema xmlns:xsd="http://www.w3.org/2001/XMLSchema" xmlns:xs="http://www.w3.org/2001/XMLSchema" xmlns:p="http://schemas.microsoft.com/office/2006/metadata/properties" xmlns:ns2="ca324349-d413-4174-915f-a64b36af2e10" xmlns:ns3="b6759e9c-14ca-4d0f-b66a-0508b30e9fc7" targetNamespace="http://schemas.microsoft.com/office/2006/metadata/properties" ma:root="true" ma:fieldsID="26c7bb43d1674a08d38a0cf652cdc628" ns2:_="" ns3:_="">
    <xsd:import namespace="ca324349-d413-4174-915f-a64b36af2e10"/>
    <xsd:import namespace="b6759e9c-14ca-4d0f-b66a-0508b30e9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24349-d413-4174-915f-a64b36af2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Vaizdų žymės" ma:readOnly="false" ma:fieldId="{5cf76f15-5ced-4ddc-b409-7134ff3c332f}" ma:taxonomyMulti="true" ma:sspId="2dfd0875-a63b-4ea6-92e3-295e4b130e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59e9c-14ca-4d0f-b66a-0508b30e9f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18bb19-a7ab-4d9c-902d-5e4a002e8649}" ma:internalName="TaxCatchAll" ma:showField="CatchAllData" ma:web="b6759e9c-14ca-4d0f-b66a-0508b30e9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89B618-9E1A-4C8E-B430-37FD6C47ACC2}">
  <ds:schemaRefs>
    <ds:schemaRef ds:uri="http://schemas.microsoft.com/office/2006/documentManagement/types"/>
    <ds:schemaRef ds:uri="55512d4e-6f29-4170-a294-4598df02b169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7C19C85-61AC-402F-B6B2-C64F689EC6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83347B-1138-45F8-9E3A-AC42A1E0341E}"/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1857</Words>
  <Application>Microsoft Office PowerPoint</Application>
  <PresentationFormat>Custom</PresentationFormat>
  <Paragraphs>181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Carnas-Medium</vt:lpstr>
      <vt:lpstr>TT Rounds Condensed</vt:lpstr>
      <vt:lpstr>Calibri</vt:lpstr>
      <vt:lpstr>Calibri (MS) Bold</vt:lpstr>
      <vt:lpstr>TT Rounds Condensed Bold</vt:lpstr>
      <vt:lpstr>Arial</vt:lpstr>
      <vt:lpstr>Wingdings</vt:lpstr>
      <vt:lpstr>Google Sans</vt:lpstr>
      <vt:lpstr>Aptos</vt:lpstr>
      <vt:lpstr>Calibri (MS)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Klientų patirčių valdymas</dc:title>
  <dc:creator>Andra Bielinė</dc:creator>
  <cp:lastModifiedBy>Daiva Sakalauskaitė</cp:lastModifiedBy>
  <cp:revision>22</cp:revision>
  <dcterms:created xsi:type="dcterms:W3CDTF">2006-08-16T00:00:00Z</dcterms:created>
  <dcterms:modified xsi:type="dcterms:W3CDTF">2025-09-25T11:25:02Z</dcterms:modified>
  <dc:identifier>DAGDJFAnab0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0x010100CC07F5BCD6EFBF49927B5F3CA650D122</vt:lpwstr>
  </property>
  <property fmtid="{D5CDD505-2E9C-101B-9397-08002B2CF9AE}" pid="3" name="MediaServiceImageTags">
    <vt:lpwstr/>
  </property>
</Properties>
</file>