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 id="256" r:id="rId3"/>
    <p:sldId id="338" r:id="rId4"/>
    <p:sldId id="342" r:id="rId5"/>
    <p:sldId id="333" r:id="rId6"/>
    <p:sldId id="343" r:id="rId7"/>
    <p:sldId id="345" r:id="rId8"/>
    <p:sldId id="346" r:id="rId9"/>
    <p:sldId id="337" r:id="rId10"/>
    <p:sldId id="329" r:id="rId11"/>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A6816FB-6272-4C4C-B301-D9A8324A184D}">
          <p14:sldIdLst>
            <p14:sldId id="299"/>
            <p14:sldId id="256"/>
            <p14:sldId id="338"/>
            <p14:sldId id="342"/>
            <p14:sldId id="333"/>
            <p14:sldId id="343"/>
            <p14:sldId id="345"/>
            <p14:sldId id="346"/>
            <p14:sldId id="337"/>
            <p14:sldId id="32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C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2" autoAdjust="0"/>
    <p:restoredTop sz="94660"/>
  </p:normalViewPr>
  <p:slideViewPr>
    <p:cSldViewPr snapToGrid="0">
      <p:cViewPr>
        <p:scale>
          <a:sx n="64" d="100"/>
          <a:sy n="64" d="100"/>
        </p:scale>
        <p:origin x="54" y="10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p:cNvSpPr>
            <a:spLocks noGrp="1"/>
          </p:cNvSpPr>
          <p:nvPr>
            <p:ph type="dt" sz="half" idx="10"/>
          </p:nvPr>
        </p:nvSpPr>
        <p:spPr/>
        <p:txBody>
          <a:bodyPr/>
          <a:lstStyle/>
          <a:p>
            <a:fld id="{440568B1-FAE2-401E-8C6B-A52A860543E0}" type="datetimeFigureOut">
              <a:rPr lang="lt-LT" smtClean="0"/>
              <a:t>2017.07.20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277193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10"/>
          </p:nvPr>
        </p:nvSpPr>
        <p:spPr/>
        <p:txBody>
          <a:bodyPr/>
          <a:lstStyle/>
          <a:p>
            <a:fld id="{440568B1-FAE2-401E-8C6B-A52A860543E0}" type="datetimeFigureOut">
              <a:rPr lang="lt-LT" smtClean="0"/>
              <a:t>2017.07.20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366725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t-L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10"/>
          </p:nvPr>
        </p:nvSpPr>
        <p:spPr/>
        <p:txBody>
          <a:bodyPr/>
          <a:lstStyle/>
          <a:p>
            <a:fld id="{440568B1-FAE2-401E-8C6B-A52A860543E0}" type="datetimeFigureOut">
              <a:rPr lang="lt-LT" smtClean="0"/>
              <a:t>2017.07.20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3270531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10"/>
          </p:nvPr>
        </p:nvSpPr>
        <p:spPr/>
        <p:txBody>
          <a:bodyPr/>
          <a:lstStyle/>
          <a:p>
            <a:fld id="{440568B1-FAE2-401E-8C6B-A52A860543E0}" type="datetimeFigureOut">
              <a:rPr lang="lt-LT" smtClean="0"/>
              <a:t>2017.07.20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18179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t-L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0568B1-FAE2-401E-8C6B-A52A860543E0}" type="datetimeFigureOut">
              <a:rPr lang="lt-LT" smtClean="0"/>
              <a:t>2017.07.20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15384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Date Placeholder 4"/>
          <p:cNvSpPr>
            <a:spLocks noGrp="1"/>
          </p:cNvSpPr>
          <p:nvPr>
            <p:ph type="dt" sz="half" idx="10"/>
          </p:nvPr>
        </p:nvSpPr>
        <p:spPr/>
        <p:txBody>
          <a:bodyPr/>
          <a:lstStyle/>
          <a:p>
            <a:fld id="{440568B1-FAE2-401E-8C6B-A52A860543E0}" type="datetimeFigureOut">
              <a:rPr lang="lt-LT" smtClean="0"/>
              <a:t>2017.07.20</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3837712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t-L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Date Placeholder 6"/>
          <p:cNvSpPr>
            <a:spLocks noGrp="1"/>
          </p:cNvSpPr>
          <p:nvPr>
            <p:ph type="dt" sz="half" idx="10"/>
          </p:nvPr>
        </p:nvSpPr>
        <p:spPr/>
        <p:txBody>
          <a:bodyPr/>
          <a:lstStyle/>
          <a:p>
            <a:fld id="{440568B1-FAE2-401E-8C6B-A52A860543E0}" type="datetimeFigureOut">
              <a:rPr lang="lt-LT" smtClean="0"/>
              <a:t>2017.07.20</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2935553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Date Placeholder 2"/>
          <p:cNvSpPr>
            <a:spLocks noGrp="1"/>
          </p:cNvSpPr>
          <p:nvPr>
            <p:ph type="dt" sz="half" idx="10"/>
          </p:nvPr>
        </p:nvSpPr>
        <p:spPr/>
        <p:txBody>
          <a:bodyPr/>
          <a:lstStyle/>
          <a:p>
            <a:fld id="{440568B1-FAE2-401E-8C6B-A52A860543E0}" type="datetimeFigureOut">
              <a:rPr lang="lt-LT" smtClean="0"/>
              <a:t>2017.07.20</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2815667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0568B1-FAE2-401E-8C6B-A52A860543E0}" type="datetimeFigureOut">
              <a:rPr lang="lt-LT" smtClean="0"/>
              <a:t>2017.07.20</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141036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0568B1-FAE2-401E-8C6B-A52A860543E0}" type="datetimeFigureOut">
              <a:rPr lang="lt-LT" smtClean="0"/>
              <a:t>2017.07.20</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2692762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0568B1-FAE2-401E-8C6B-A52A860543E0}" type="datetimeFigureOut">
              <a:rPr lang="lt-LT" smtClean="0"/>
              <a:t>2017.07.20</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4BD3A0A4-F0B7-40E8-9662-E03C04F5F6BE}" type="slidenum">
              <a:rPr lang="lt-LT" smtClean="0"/>
              <a:t>‹#›</a:t>
            </a:fld>
            <a:endParaRPr lang="lt-LT"/>
          </a:p>
        </p:txBody>
      </p:sp>
    </p:spTree>
    <p:extLst>
      <p:ext uri="{BB962C8B-B14F-4D97-AF65-F5344CB8AC3E}">
        <p14:creationId xmlns:p14="http://schemas.microsoft.com/office/powerpoint/2010/main" val="211540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t-L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568B1-FAE2-401E-8C6B-A52A860543E0}" type="datetimeFigureOut">
              <a:rPr lang="lt-LT" smtClean="0"/>
              <a:t>2017.07.20</a:t>
            </a:fld>
            <a:endParaRPr lang="lt-L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3A0A4-F0B7-40E8-9662-E03C04F5F6BE}" type="slidenum">
              <a:rPr lang="lt-LT" smtClean="0"/>
              <a:t>‹#›</a:t>
            </a:fld>
            <a:endParaRPr lang="lt-LT"/>
          </a:p>
        </p:txBody>
      </p:sp>
    </p:spTree>
    <p:extLst>
      <p:ext uri="{BB962C8B-B14F-4D97-AF65-F5344CB8AC3E}">
        <p14:creationId xmlns:p14="http://schemas.microsoft.com/office/powerpoint/2010/main" val="768943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ec.europa.eu/tools/espd/filter?lang=l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5865" y="2039809"/>
            <a:ext cx="10515600" cy="4351338"/>
          </a:xfrm>
        </p:spPr>
        <p:txBody>
          <a:bodyPr>
            <a:normAutofit/>
          </a:bodyPr>
          <a:lstStyle/>
          <a:p>
            <a:pPr marL="0" indent="0" algn="ctr">
              <a:buNone/>
            </a:pPr>
            <a:r>
              <a:rPr lang="en-US" sz="3600" b="1" cap="all" dirty="0" smtClean="0"/>
              <a:t>Guide</a:t>
            </a:r>
            <a:r>
              <a:rPr lang="lt-LT" sz="3600" b="1" cap="all" dirty="0" smtClean="0"/>
              <a:t> TO </a:t>
            </a:r>
            <a:r>
              <a:rPr lang="lt-LT" sz="3600" b="1" cap="all" dirty="0" smtClean="0"/>
              <a:t>FILL </a:t>
            </a:r>
            <a:r>
              <a:rPr lang="lt-LT" sz="3600" b="1" cap="all" dirty="0" err="1" smtClean="0"/>
              <a:t>in</a:t>
            </a:r>
            <a:r>
              <a:rPr lang="lt-LT" sz="3600" b="1" cap="all" dirty="0" smtClean="0"/>
              <a:t> AND OVERVIEW THE ESPD  </a:t>
            </a:r>
            <a:endParaRPr lang="en-US" sz="3600" b="1" cap="all" dirty="0" smtClean="0"/>
          </a:p>
          <a:p>
            <a:pPr marL="0" indent="0" algn="ctr">
              <a:buNone/>
            </a:pPr>
            <a:r>
              <a:rPr lang="lt-LT" sz="3600" b="1" dirty="0" err="1" smtClean="0"/>
              <a:t>for</a:t>
            </a:r>
            <a:r>
              <a:rPr lang="lt-LT" sz="3600" b="1" dirty="0" smtClean="0"/>
              <a:t> </a:t>
            </a:r>
            <a:r>
              <a:rPr lang="lt-LT" sz="3600" b="1" dirty="0" err="1" smtClean="0"/>
              <a:t>suppliers</a:t>
            </a:r>
            <a:r>
              <a:rPr lang="lt-LT" sz="3600" b="1" dirty="0" smtClean="0"/>
              <a:t> </a:t>
            </a:r>
            <a:r>
              <a:rPr lang="lt-LT" sz="3600" b="1" dirty="0" err="1" smtClean="0"/>
              <a:t>participating</a:t>
            </a:r>
            <a:r>
              <a:rPr lang="lt-LT" sz="3600" b="1" dirty="0" smtClean="0"/>
              <a:t> </a:t>
            </a:r>
            <a:r>
              <a:rPr lang="lt-LT" sz="3600" b="1" dirty="0" err="1" smtClean="0"/>
              <a:t>in</a:t>
            </a:r>
            <a:r>
              <a:rPr lang="lt-LT" sz="3600" b="1" dirty="0" smtClean="0"/>
              <a:t> </a:t>
            </a:r>
            <a:r>
              <a:rPr lang="lt-LT" sz="3600" b="1" dirty="0" err="1" smtClean="0"/>
              <a:t>the</a:t>
            </a:r>
            <a:r>
              <a:rPr lang="lt-LT" sz="3600" b="1" dirty="0" smtClean="0"/>
              <a:t> </a:t>
            </a:r>
            <a:r>
              <a:rPr lang="lt-LT" sz="3600" b="1" dirty="0" err="1" smtClean="0"/>
              <a:t>procurement</a:t>
            </a:r>
            <a:endParaRPr lang="lt-LT" sz="3600" b="1" dirty="0" smtClean="0"/>
          </a:p>
          <a:p>
            <a:pPr marL="0" indent="0" algn="ctr">
              <a:buNone/>
            </a:pPr>
            <a:r>
              <a:rPr lang="lt-LT" sz="3600" b="1" dirty="0" smtClean="0"/>
              <a:t> </a:t>
            </a:r>
            <a:r>
              <a:rPr lang="lt-LT" sz="3600" b="1" dirty="0" err="1" smtClean="0"/>
              <a:t>of</a:t>
            </a:r>
            <a:r>
              <a:rPr lang="lt-LT" sz="3600" b="1" dirty="0" smtClean="0"/>
              <a:t> JSC Lithuanian </a:t>
            </a:r>
            <a:r>
              <a:rPr lang="lt-LT" sz="3600" b="1" dirty="0" err="1" smtClean="0"/>
              <a:t>Railways</a:t>
            </a:r>
            <a:r>
              <a:rPr lang="lt-LT" sz="3600" b="1" dirty="0" smtClean="0"/>
              <a:t>  </a:t>
            </a:r>
            <a:endParaRPr lang="en-US" sz="3600" b="1" dirty="0"/>
          </a:p>
        </p:txBody>
      </p:sp>
      <p:pic>
        <p:nvPicPr>
          <p:cNvPr id="5" name="Picture 4">
            <a:extLst>
              <a:ext uri="{FF2B5EF4-FFF2-40B4-BE49-F238E27FC236}">
                <a16:creationId xmlns="" xmlns:a16="http://schemas.microsoft.com/office/drawing/2014/main" id="{4B7E86FE-884B-4926-8D84-4AAF422D5C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6076" y="3682314"/>
            <a:ext cx="2927177" cy="2195383"/>
          </a:xfrm>
          <a:prstGeom prst="rect">
            <a:avLst/>
          </a:prstGeom>
        </p:spPr>
      </p:pic>
    </p:spTree>
    <p:extLst>
      <p:ext uri="{BB962C8B-B14F-4D97-AF65-F5344CB8AC3E}">
        <p14:creationId xmlns:p14="http://schemas.microsoft.com/office/powerpoint/2010/main" val="3101557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6966084-ED46-4A18-892B-3648DB67F14E}"/>
              </a:ext>
            </a:extLst>
          </p:cNvPr>
          <p:cNvSpPr>
            <a:spLocks noGrp="1"/>
          </p:cNvSpPr>
          <p:nvPr>
            <p:ph idx="1"/>
          </p:nvPr>
        </p:nvSpPr>
        <p:spPr>
          <a:xfrm>
            <a:off x="3814118" y="1438447"/>
            <a:ext cx="7498492" cy="4351338"/>
          </a:xfrm>
        </p:spPr>
        <p:txBody>
          <a:bodyPr/>
          <a:lstStyle/>
          <a:p>
            <a:pPr marL="0" indent="0" algn="ctr">
              <a:buNone/>
            </a:pPr>
            <a:endParaRPr lang="lt-LT" dirty="0"/>
          </a:p>
          <a:p>
            <a:pPr marL="0" indent="0" algn="ctr">
              <a:buNone/>
            </a:pPr>
            <a:endParaRPr lang="lt-LT" dirty="0"/>
          </a:p>
          <a:p>
            <a:pPr marL="0" indent="0" algn="ctr">
              <a:buNone/>
            </a:pPr>
            <a:r>
              <a:rPr lang="lt-LT" dirty="0"/>
              <a:t>  </a:t>
            </a:r>
            <a:r>
              <a:rPr lang="en-GB" dirty="0"/>
              <a:t>If you have questions about filling in and submission of ESPD, please ask them through the Central Portal of Public Procurement.</a:t>
            </a:r>
            <a:endParaRPr lang="lt-LT" dirty="0"/>
          </a:p>
          <a:p>
            <a:pPr marL="0" indent="0" algn="ctr">
              <a:buNone/>
            </a:pPr>
            <a:endParaRPr lang="lt-LT" dirty="0"/>
          </a:p>
        </p:txBody>
      </p:sp>
      <p:pic>
        <p:nvPicPr>
          <p:cNvPr id="4" name="Picture 3">
            <a:extLst>
              <a:ext uri="{FF2B5EF4-FFF2-40B4-BE49-F238E27FC236}">
                <a16:creationId xmlns="" xmlns:a16="http://schemas.microsoft.com/office/drawing/2014/main" id="{F3A7DEB6-9A8D-4C8F-8F37-0E5C500778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7098" y="1853513"/>
            <a:ext cx="2545492" cy="2545492"/>
          </a:xfrm>
          <a:prstGeom prst="rect">
            <a:avLst/>
          </a:prstGeom>
        </p:spPr>
      </p:pic>
    </p:spTree>
    <p:extLst>
      <p:ext uri="{BB962C8B-B14F-4D97-AF65-F5344CB8AC3E}">
        <p14:creationId xmlns:p14="http://schemas.microsoft.com/office/powerpoint/2010/main" val="3896617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8200" y="535459"/>
            <a:ext cx="10515600" cy="5641504"/>
          </a:xfrm>
        </p:spPr>
        <p:txBody>
          <a:bodyPr>
            <a:normAutofit/>
          </a:bodyPr>
          <a:lstStyle/>
          <a:p>
            <a:pPr marL="0" indent="0" algn="just">
              <a:lnSpc>
                <a:spcPct val="100000"/>
              </a:lnSpc>
              <a:buNone/>
            </a:pPr>
            <a:endParaRPr lang="lt-LT" dirty="0"/>
          </a:p>
          <a:p>
            <a:pPr lvl="0"/>
            <a:r>
              <a:rPr lang="en-GB" dirty="0"/>
              <a:t>ESPD (European Single Procurement Document) – is a declaration submitted by suppliers as a primary evidence that they meet the requirements set out in the contract documents. Whether documents in support of the declared data will be asked to be submitted together with the ESPD, or whether only the successful bidder will be asked to submit these documents is indicated in chapter 4 of the Special Conditions. </a:t>
            </a:r>
            <a:endParaRPr lang="lt-LT" dirty="0"/>
          </a:p>
          <a:p>
            <a:pPr lvl="0"/>
            <a:r>
              <a:rPr lang="en-GB" dirty="0"/>
              <a:t>ESPD is filled in on the website at: https://ec.europa.eu/tools/espd/filter?lang=lt</a:t>
            </a:r>
            <a:endParaRPr lang="lt-LT" dirty="0"/>
          </a:p>
          <a:p>
            <a:pPr marL="0" indent="0" algn="just">
              <a:lnSpc>
                <a:spcPct val="100000"/>
              </a:lnSpc>
              <a:buNone/>
            </a:pPr>
            <a:endParaRPr lang="lt-LT" i="1" dirty="0"/>
          </a:p>
        </p:txBody>
      </p:sp>
    </p:spTree>
    <p:extLst>
      <p:ext uri="{BB962C8B-B14F-4D97-AF65-F5344CB8AC3E}">
        <p14:creationId xmlns:p14="http://schemas.microsoft.com/office/powerpoint/2010/main" val="3280013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C81475F-C9B1-47D6-AE82-77FFDEA62DBE}"/>
              </a:ext>
            </a:extLst>
          </p:cNvPr>
          <p:cNvSpPr>
            <a:spLocks noGrp="1"/>
          </p:cNvSpPr>
          <p:nvPr>
            <p:ph idx="1"/>
          </p:nvPr>
        </p:nvSpPr>
        <p:spPr/>
        <p:txBody>
          <a:bodyPr/>
          <a:lstStyle/>
          <a:p>
            <a:pPr marL="0" indent="0" algn="ctr">
              <a:buNone/>
            </a:pPr>
            <a:endParaRPr lang="lt-LT" dirty="0"/>
          </a:p>
          <a:p>
            <a:pPr marL="0" indent="0" algn="ctr">
              <a:buNone/>
            </a:pPr>
            <a:endParaRPr lang="lt-LT" dirty="0"/>
          </a:p>
          <a:p>
            <a:pPr marL="0" indent="0" algn="ctr">
              <a:buNone/>
            </a:pPr>
            <a:r>
              <a:rPr lang="lt-LT" sz="5400" b="1" dirty="0"/>
              <a:t># </a:t>
            </a:r>
            <a:r>
              <a:rPr lang="lt-LT" sz="5000" dirty="0" smtClean="0"/>
              <a:t>  FILL IN </a:t>
            </a:r>
            <a:r>
              <a:rPr lang="lt-LT" sz="5000" dirty="0" err="1" smtClean="0"/>
              <a:t>the</a:t>
            </a:r>
            <a:r>
              <a:rPr lang="lt-LT" sz="5000" dirty="0" smtClean="0"/>
              <a:t> ESPD  </a:t>
            </a:r>
            <a:endParaRPr lang="lt-LT" sz="5000" dirty="0"/>
          </a:p>
        </p:txBody>
      </p:sp>
    </p:spTree>
    <p:extLst>
      <p:ext uri="{BB962C8B-B14F-4D97-AF65-F5344CB8AC3E}">
        <p14:creationId xmlns:p14="http://schemas.microsoft.com/office/powerpoint/2010/main" val="1793489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32B648-3E8E-4426-BD8D-56AC86241325}"/>
              </a:ext>
            </a:extLst>
          </p:cNvPr>
          <p:cNvSpPr>
            <a:spLocks noGrp="1"/>
          </p:cNvSpPr>
          <p:nvPr>
            <p:ph type="title"/>
          </p:nvPr>
        </p:nvSpPr>
        <p:spPr>
          <a:xfrm>
            <a:off x="838200" y="365125"/>
            <a:ext cx="10515600" cy="656367"/>
          </a:xfrm>
        </p:spPr>
        <p:txBody>
          <a:bodyPr>
            <a:normAutofit/>
          </a:bodyPr>
          <a:lstStyle/>
          <a:p>
            <a:r>
              <a:rPr lang="lt-LT" sz="2800" b="1" dirty="0"/>
              <a:t>#1 </a:t>
            </a:r>
            <a:r>
              <a:rPr lang="lt-LT" sz="2800" b="1" dirty="0" err="1" smtClean="0"/>
              <a:t>Step</a:t>
            </a:r>
            <a:r>
              <a:rPr lang="lt-LT" sz="2800" b="1" dirty="0" smtClean="0"/>
              <a:t> </a:t>
            </a:r>
            <a:r>
              <a:rPr lang="lt-LT" sz="2800" b="1" dirty="0" err="1" smtClean="0"/>
              <a:t>in</a:t>
            </a:r>
            <a:r>
              <a:rPr lang="lt-LT" sz="2800" b="1" dirty="0" smtClean="0"/>
              <a:t> </a:t>
            </a:r>
            <a:r>
              <a:rPr lang="lt-LT" sz="2800" b="1" dirty="0" err="1" smtClean="0"/>
              <a:t>filling</a:t>
            </a:r>
            <a:r>
              <a:rPr lang="lt-LT" sz="2800" b="1" dirty="0" smtClean="0"/>
              <a:t> </a:t>
            </a:r>
            <a:r>
              <a:rPr lang="lt-LT" sz="2800" b="1" dirty="0" err="1" smtClean="0"/>
              <a:t>in</a:t>
            </a:r>
            <a:r>
              <a:rPr lang="lt-LT" sz="2800" b="1" dirty="0" smtClean="0"/>
              <a:t> </a:t>
            </a:r>
            <a:r>
              <a:rPr lang="lt-LT" sz="2800" b="1" dirty="0" err="1" smtClean="0"/>
              <a:t>the</a:t>
            </a:r>
            <a:r>
              <a:rPr lang="lt-LT" sz="2800" b="1" dirty="0" smtClean="0"/>
              <a:t> ESPD </a:t>
            </a:r>
            <a:r>
              <a:rPr lang="lt-LT" sz="2800" b="1" dirty="0" smtClean="0"/>
              <a:t> </a:t>
            </a:r>
            <a:endParaRPr lang="lt-LT" sz="2800" b="1" dirty="0"/>
          </a:p>
        </p:txBody>
      </p:sp>
      <p:sp>
        <p:nvSpPr>
          <p:cNvPr id="3" name="Content Placeholder 2">
            <a:extLst>
              <a:ext uri="{FF2B5EF4-FFF2-40B4-BE49-F238E27FC236}">
                <a16:creationId xmlns="" xmlns:a16="http://schemas.microsoft.com/office/drawing/2014/main" id="{78A47731-6CBF-420F-8045-1BAF2F68A138}"/>
              </a:ext>
            </a:extLst>
          </p:cNvPr>
          <p:cNvSpPr>
            <a:spLocks noGrp="1"/>
          </p:cNvSpPr>
          <p:nvPr>
            <p:ph idx="1"/>
          </p:nvPr>
        </p:nvSpPr>
        <p:spPr>
          <a:xfrm>
            <a:off x="838200" y="1087395"/>
            <a:ext cx="4310449" cy="5089568"/>
          </a:xfrm>
        </p:spPr>
        <p:txBody>
          <a:bodyPr>
            <a:normAutofit fontScale="92500" lnSpcReduction="10000"/>
          </a:bodyPr>
          <a:lstStyle/>
          <a:p>
            <a:r>
              <a:rPr lang="en-GB" sz="2400" b="1" dirty="0"/>
              <a:t>After opening the start window (</a:t>
            </a:r>
            <a:r>
              <a:rPr lang="en-GB" sz="2400" b="1" u="sng" dirty="0">
                <a:hlinkClick r:id="rId2"/>
              </a:rPr>
              <a:t>https://ec.europa.eu/tools/espd/filter?lang=lt</a:t>
            </a:r>
            <a:r>
              <a:rPr lang="en-GB" sz="2400" b="1" dirty="0"/>
              <a:t>):</a:t>
            </a:r>
            <a:endParaRPr lang="lt-LT" sz="2400" dirty="0"/>
          </a:p>
          <a:p>
            <a:r>
              <a:rPr lang="en-GB" sz="2400" dirty="0"/>
              <a:t>1. </a:t>
            </a:r>
            <a:r>
              <a:rPr lang="en-GB" sz="2400" dirty="0" smtClean="0"/>
              <a:t>Tick the checkbox </a:t>
            </a:r>
            <a:r>
              <a:rPr lang="en-GB" sz="2400" dirty="0"/>
              <a:t>“I am an economic </a:t>
            </a:r>
            <a:r>
              <a:rPr lang="en-GB" sz="2400" dirty="0" smtClean="0"/>
              <a:t>operator</a:t>
            </a:r>
            <a:r>
              <a:rPr lang="lt-LT" sz="2400" dirty="0" smtClean="0"/>
              <a:t>“</a:t>
            </a:r>
            <a:r>
              <a:rPr lang="en-GB" sz="2400" dirty="0" smtClean="0"/>
              <a:t>;</a:t>
            </a:r>
            <a:endParaRPr lang="lt-LT" sz="2400" dirty="0"/>
          </a:p>
          <a:p>
            <a:r>
              <a:rPr lang="en-GB" sz="2400" dirty="0"/>
              <a:t>2. </a:t>
            </a:r>
            <a:r>
              <a:rPr lang="en-GB" sz="2400" dirty="0" smtClean="0"/>
              <a:t>Tick the checkbox </a:t>
            </a:r>
            <a:r>
              <a:rPr lang="en-GB" sz="2400" dirty="0"/>
              <a:t>“Import ESPD</a:t>
            </a:r>
            <a:r>
              <a:rPr lang="en-GB" sz="2400" dirty="0" smtClean="0"/>
              <a:t>”;</a:t>
            </a:r>
            <a:endParaRPr lang="lt-LT" sz="2400" dirty="0"/>
          </a:p>
          <a:p>
            <a:r>
              <a:rPr lang="en-GB" sz="2400" dirty="0"/>
              <a:t>3. </a:t>
            </a:r>
            <a:r>
              <a:rPr lang="en-GB" sz="2400" b="1" dirty="0"/>
              <a:t>Upload document</a:t>
            </a:r>
            <a:endParaRPr lang="lt-LT" sz="2400" dirty="0"/>
          </a:p>
          <a:p>
            <a:r>
              <a:rPr lang="en-GB" sz="2400" dirty="0"/>
              <a:t>Upload Annex 2 “EBVPD“ of the Special Conditions (is downloaded by XML format) using a “Browse” button;</a:t>
            </a:r>
            <a:endParaRPr lang="lt-LT" sz="2400" dirty="0"/>
          </a:p>
          <a:p>
            <a:r>
              <a:rPr lang="en-GB" sz="2400" dirty="0"/>
              <a:t>4. Select country </a:t>
            </a:r>
            <a:r>
              <a:rPr lang="en-GB" sz="2400" b="1" dirty="0"/>
              <a:t>where your business located</a:t>
            </a:r>
            <a:r>
              <a:rPr lang="en-GB" sz="2400" dirty="0"/>
              <a:t>; </a:t>
            </a:r>
            <a:endParaRPr lang="lt-LT" sz="2400" dirty="0"/>
          </a:p>
          <a:p>
            <a:r>
              <a:rPr lang="en-GB" sz="2400" dirty="0"/>
              <a:t>5. Click “Next” .</a:t>
            </a:r>
            <a:endParaRPr lang="lt-LT" sz="2400" dirty="0"/>
          </a:p>
          <a:p>
            <a:pPr marL="0" indent="0" algn="just">
              <a:buNone/>
            </a:pPr>
            <a:endParaRPr lang="lt-LT" sz="2400" dirty="0">
              <a:cs typeface="Times New Roman" panose="02020603050405020304" pitchFamily="18" charset="0"/>
            </a:endParaRPr>
          </a:p>
          <a:p>
            <a:pPr marL="0" indent="0">
              <a:buNone/>
            </a:pPr>
            <a:endParaRPr lang="lt-LT" sz="2200" dirty="0"/>
          </a:p>
          <a:p>
            <a:pPr marL="0" indent="0">
              <a:buNone/>
            </a:pPr>
            <a:endParaRPr lang="lt-LT" dirty="0"/>
          </a:p>
        </p:txBody>
      </p:sp>
      <p:pic>
        <p:nvPicPr>
          <p:cNvPr id="5" name="Picture 4">
            <a:extLst>
              <a:ext uri="{FF2B5EF4-FFF2-40B4-BE49-F238E27FC236}">
                <a16:creationId xmlns="" xmlns:a16="http://schemas.microsoft.com/office/drawing/2014/main" id="{067B493E-3DA6-4D2D-9EC6-9FD81F454F71}"/>
              </a:ext>
            </a:extLst>
          </p:cNvPr>
          <p:cNvPicPr>
            <a:picLocks noChangeAspect="1"/>
          </p:cNvPicPr>
          <p:nvPr/>
        </p:nvPicPr>
        <p:blipFill>
          <a:blip r:embed="rId3"/>
          <a:stretch>
            <a:fillRect/>
          </a:stretch>
        </p:blipFill>
        <p:spPr>
          <a:xfrm>
            <a:off x="5412258" y="913291"/>
            <a:ext cx="6471469" cy="5096212"/>
          </a:xfrm>
          <a:prstGeom prst="rect">
            <a:avLst/>
          </a:prstGeom>
        </p:spPr>
      </p:pic>
    </p:spTree>
    <p:extLst>
      <p:ext uri="{BB962C8B-B14F-4D97-AF65-F5344CB8AC3E}">
        <p14:creationId xmlns:p14="http://schemas.microsoft.com/office/powerpoint/2010/main" val="2041019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32B648-3E8E-4426-BD8D-56AC86241325}"/>
              </a:ext>
            </a:extLst>
          </p:cNvPr>
          <p:cNvSpPr>
            <a:spLocks noGrp="1"/>
          </p:cNvSpPr>
          <p:nvPr>
            <p:ph type="title"/>
          </p:nvPr>
        </p:nvSpPr>
        <p:spPr>
          <a:xfrm>
            <a:off x="838200" y="365125"/>
            <a:ext cx="10515600" cy="656367"/>
          </a:xfrm>
        </p:spPr>
        <p:txBody>
          <a:bodyPr>
            <a:normAutofit/>
          </a:bodyPr>
          <a:lstStyle/>
          <a:p>
            <a:r>
              <a:rPr lang="lt-LT" sz="2800" b="1" dirty="0"/>
              <a:t>#2 </a:t>
            </a:r>
            <a:r>
              <a:rPr lang="lt-LT" sz="2800" b="1" dirty="0" err="1" smtClean="0"/>
              <a:t>Step</a:t>
            </a:r>
            <a:r>
              <a:rPr lang="lt-LT" sz="2800" b="1" dirty="0" smtClean="0"/>
              <a:t> </a:t>
            </a:r>
            <a:r>
              <a:rPr lang="lt-LT" sz="2800" b="1" dirty="0" err="1" smtClean="0"/>
              <a:t>in</a:t>
            </a:r>
            <a:r>
              <a:rPr lang="lt-LT" sz="2800" b="1" dirty="0" smtClean="0"/>
              <a:t> </a:t>
            </a:r>
            <a:r>
              <a:rPr lang="lt-LT" sz="2800" b="1" dirty="0" err="1" smtClean="0"/>
              <a:t>filling</a:t>
            </a:r>
            <a:r>
              <a:rPr lang="lt-LT" sz="2800" b="1" dirty="0" smtClean="0"/>
              <a:t>  </a:t>
            </a:r>
            <a:r>
              <a:rPr lang="lt-LT" sz="2800" b="1" dirty="0" err="1" smtClean="0"/>
              <a:t>in</a:t>
            </a:r>
            <a:r>
              <a:rPr lang="lt-LT" sz="2800" b="1" dirty="0" smtClean="0"/>
              <a:t> </a:t>
            </a:r>
            <a:r>
              <a:rPr lang="lt-LT" sz="2800" b="1" dirty="0" err="1" smtClean="0"/>
              <a:t>the</a:t>
            </a:r>
            <a:r>
              <a:rPr lang="lt-LT" sz="2800" b="1" dirty="0" smtClean="0"/>
              <a:t> ESPD  </a:t>
            </a:r>
            <a:endParaRPr lang="lt-LT" sz="2800" b="1" dirty="0"/>
          </a:p>
        </p:txBody>
      </p:sp>
      <p:sp>
        <p:nvSpPr>
          <p:cNvPr id="3" name="Content Placeholder 2">
            <a:extLst>
              <a:ext uri="{FF2B5EF4-FFF2-40B4-BE49-F238E27FC236}">
                <a16:creationId xmlns="" xmlns:a16="http://schemas.microsoft.com/office/drawing/2014/main" id="{78A47731-6CBF-420F-8045-1BAF2F68A138}"/>
              </a:ext>
            </a:extLst>
          </p:cNvPr>
          <p:cNvSpPr>
            <a:spLocks noGrp="1"/>
          </p:cNvSpPr>
          <p:nvPr>
            <p:ph idx="1"/>
          </p:nvPr>
        </p:nvSpPr>
        <p:spPr>
          <a:xfrm>
            <a:off x="838200" y="1087395"/>
            <a:ext cx="10515600" cy="749643"/>
          </a:xfrm>
        </p:spPr>
        <p:txBody>
          <a:bodyPr>
            <a:normAutofit lnSpcReduction="10000"/>
          </a:bodyPr>
          <a:lstStyle/>
          <a:p>
            <a:r>
              <a:rPr lang="en-GB" sz="2400" dirty="0"/>
              <a:t>In the window opened, complete </a:t>
            </a:r>
            <a:r>
              <a:rPr lang="en-GB" sz="2400" b="1" u="sng" dirty="0"/>
              <a:t>all</a:t>
            </a:r>
            <a:r>
              <a:rPr lang="en-GB" sz="2400" dirty="0"/>
              <a:t> information required in Part II on the economic operator and click “Next“.</a:t>
            </a:r>
            <a:endParaRPr lang="lt-LT" sz="2400" dirty="0"/>
          </a:p>
          <a:p>
            <a:endParaRPr lang="lt-LT" sz="2200" dirty="0"/>
          </a:p>
          <a:p>
            <a:endParaRPr lang="lt-LT" dirty="0"/>
          </a:p>
        </p:txBody>
      </p:sp>
      <p:pic>
        <p:nvPicPr>
          <p:cNvPr id="4" name="Picture 3">
            <a:extLst>
              <a:ext uri="{FF2B5EF4-FFF2-40B4-BE49-F238E27FC236}">
                <a16:creationId xmlns="" xmlns:a16="http://schemas.microsoft.com/office/drawing/2014/main" id="{F8C7B6A1-D672-40FC-AA06-35181AD75C95}"/>
              </a:ext>
            </a:extLst>
          </p:cNvPr>
          <p:cNvPicPr>
            <a:picLocks noChangeAspect="1"/>
          </p:cNvPicPr>
          <p:nvPr/>
        </p:nvPicPr>
        <p:blipFill>
          <a:blip r:embed="rId2"/>
          <a:stretch>
            <a:fillRect/>
          </a:stretch>
        </p:blipFill>
        <p:spPr>
          <a:xfrm>
            <a:off x="2364601" y="1902941"/>
            <a:ext cx="7281908" cy="4748800"/>
          </a:xfrm>
          <a:prstGeom prst="rect">
            <a:avLst/>
          </a:prstGeom>
        </p:spPr>
      </p:pic>
    </p:spTree>
    <p:extLst>
      <p:ext uri="{BB962C8B-B14F-4D97-AF65-F5344CB8AC3E}">
        <p14:creationId xmlns:p14="http://schemas.microsoft.com/office/powerpoint/2010/main" val="1386307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32B648-3E8E-4426-BD8D-56AC86241325}"/>
              </a:ext>
            </a:extLst>
          </p:cNvPr>
          <p:cNvSpPr>
            <a:spLocks noGrp="1"/>
          </p:cNvSpPr>
          <p:nvPr>
            <p:ph type="title"/>
          </p:nvPr>
        </p:nvSpPr>
        <p:spPr>
          <a:xfrm>
            <a:off x="838200" y="365125"/>
            <a:ext cx="10515600" cy="656367"/>
          </a:xfrm>
        </p:spPr>
        <p:txBody>
          <a:bodyPr>
            <a:normAutofit/>
          </a:bodyPr>
          <a:lstStyle/>
          <a:p>
            <a:r>
              <a:rPr lang="lt-LT" sz="2800" b="1" dirty="0"/>
              <a:t>#3 </a:t>
            </a:r>
            <a:r>
              <a:rPr lang="lt-LT" sz="2800" b="1" dirty="0" err="1" smtClean="0"/>
              <a:t>Step</a:t>
            </a:r>
            <a:r>
              <a:rPr lang="lt-LT" sz="2800" b="1" dirty="0" smtClean="0"/>
              <a:t>  </a:t>
            </a:r>
            <a:r>
              <a:rPr lang="lt-LT" sz="2800" b="1" dirty="0" err="1" smtClean="0"/>
              <a:t>in</a:t>
            </a:r>
            <a:r>
              <a:rPr lang="lt-LT" sz="2800" b="1" dirty="0" smtClean="0"/>
              <a:t> </a:t>
            </a:r>
            <a:r>
              <a:rPr lang="lt-LT" sz="2800" b="1" dirty="0" err="1" smtClean="0"/>
              <a:t>filling</a:t>
            </a:r>
            <a:r>
              <a:rPr lang="lt-LT" sz="2800" b="1" dirty="0" smtClean="0"/>
              <a:t> </a:t>
            </a:r>
            <a:r>
              <a:rPr lang="lt-LT" sz="2800" b="1" dirty="0" err="1" smtClean="0"/>
              <a:t>in</a:t>
            </a:r>
            <a:r>
              <a:rPr lang="lt-LT" sz="2800" b="1" dirty="0" smtClean="0"/>
              <a:t> </a:t>
            </a:r>
            <a:r>
              <a:rPr lang="lt-LT" sz="2800" b="1" dirty="0" err="1" smtClean="0"/>
              <a:t>the</a:t>
            </a:r>
            <a:r>
              <a:rPr lang="lt-LT" sz="2800" b="1" dirty="0" smtClean="0"/>
              <a:t> ESPD</a:t>
            </a:r>
            <a:endParaRPr lang="lt-LT" sz="2800" b="1" dirty="0"/>
          </a:p>
        </p:txBody>
      </p:sp>
      <p:sp>
        <p:nvSpPr>
          <p:cNvPr id="3" name="Content Placeholder 2">
            <a:extLst>
              <a:ext uri="{FF2B5EF4-FFF2-40B4-BE49-F238E27FC236}">
                <a16:creationId xmlns="" xmlns:a16="http://schemas.microsoft.com/office/drawing/2014/main" id="{78A47731-6CBF-420F-8045-1BAF2F68A138}"/>
              </a:ext>
            </a:extLst>
          </p:cNvPr>
          <p:cNvSpPr>
            <a:spLocks noGrp="1"/>
          </p:cNvSpPr>
          <p:nvPr>
            <p:ph idx="1"/>
          </p:nvPr>
        </p:nvSpPr>
        <p:spPr>
          <a:xfrm>
            <a:off x="838200" y="1087395"/>
            <a:ext cx="10515600" cy="749643"/>
          </a:xfrm>
        </p:spPr>
        <p:txBody>
          <a:bodyPr>
            <a:normAutofit lnSpcReduction="10000"/>
          </a:bodyPr>
          <a:lstStyle/>
          <a:p>
            <a:r>
              <a:rPr lang="en-GB" sz="2400" dirty="0"/>
              <a:t>In the window opened, complete </a:t>
            </a:r>
            <a:r>
              <a:rPr lang="en-GB" sz="2400" b="1" u="sng" dirty="0"/>
              <a:t>all</a:t>
            </a:r>
            <a:r>
              <a:rPr lang="en-GB" sz="2400" dirty="0"/>
              <a:t> information required in Part III  “Exclusion grounds“ and click “Next“.</a:t>
            </a:r>
            <a:endParaRPr lang="lt-LT" sz="2400" dirty="0"/>
          </a:p>
          <a:p>
            <a:endParaRPr lang="lt-LT" sz="2400" dirty="0"/>
          </a:p>
          <a:p>
            <a:endParaRPr lang="lt-LT" sz="2200" dirty="0"/>
          </a:p>
          <a:p>
            <a:endParaRPr lang="lt-LT" dirty="0"/>
          </a:p>
        </p:txBody>
      </p:sp>
      <p:pic>
        <p:nvPicPr>
          <p:cNvPr id="5" name="Picture 4">
            <a:extLst>
              <a:ext uri="{FF2B5EF4-FFF2-40B4-BE49-F238E27FC236}">
                <a16:creationId xmlns="" xmlns:a16="http://schemas.microsoft.com/office/drawing/2014/main" id="{2953981E-7F81-4675-A5DD-4A1B24295EAE}"/>
              </a:ext>
            </a:extLst>
          </p:cNvPr>
          <p:cNvPicPr>
            <a:picLocks noChangeAspect="1"/>
          </p:cNvPicPr>
          <p:nvPr/>
        </p:nvPicPr>
        <p:blipFill>
          <a:blip r:embed="rId2"/>
          <a:stretch>
            <a:fillRect/>
          </a:stretch>
        </p:blipFill>
        <p:spPr>
          <a:xfrm>
            <a:off x="2588821" y="1902941"/>
            <a:ext cx="7147708" cy="4793599"/>
          </a:xfrm>
          <a:prstGeom prst="rect">
            <a:avLst/>
          </a:prstGeom>
        </p:spPr>
      </p:pic>
    </p:spTree>
    <p:extLst>
      <p:ext uri="{BB962C8B-B14F-4D97-AF65-F5344CB8AC3E}">
        <p14:creationId xmlns:p14="http://schemas.microsoft.com/office/powerpoint/2010/main" val="150591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32B648-3E8E-4426-BD8D-56AC86241325}"/>
              </a:ext>
            </a:extLst>
          </p:cNvPr>
          <p:cNvSpPr>
            <a:spLocks noGrp="1"/>
          </p:cNvSpPr>
          <p:nvPr>
            <p:ph type="title"/>
          </p:nvPr>
        </p:nvSpPr>
        <p:spPr>
          <a:xfrm>
            <a:off x="838200" y="365125"/>
            <a:ext cx="10515600" cy="656367"/>
          </a:xfrm>
        </p:spPr>
        <p:txBody>
          <a:bodyPr>
            <a:normAutofit/>
          </a:bodyPr>
          <a:lstStyle/>
          <a:p>
            <a:r>
              <a:rPr lang="lt-LT" sz="2800" b="1" dirty="0"/>
              <a:t>#4 </a:t>
            </a:r>
            <a:r>
              <a:rPr lang="lt-LT" sz="2800" b="1" dirty="0" err="1"/>
              <a:t>Step</a:t>
            </a:r>
            <a:r>
              <a:rPr lang="lt-LT" sz="2800" b="1" dirty="0"/>
              <a:t>  </a:t>
            </a:r>
            <a:r>
              <a:rPr lang="lt-LT" sz="2800" b="1" dirty="0" err="1"/>
              <a:t>in</a:t>
            </a:r>
            <a:r>
              <a:rPr lang="lt-LT" sz="2800" b="1" dirty="0"/>
              <a:t> </a:t>
            </a:r>
            <a:r>
              <a:rPr lang="lt-LT" sz="2800" b="1" dirty="0" err="1"/>
              <a:t>filling</a:t>
            </a:r>
            <a:r>
              <a:rPr lang="lt-LT" sz="2800" b="1" dirty="0"/>
              <a:t> </a:t>
            </a:r>
            <a:r>
              <a:rPr lang="lt-LT" sz="2800" b="1" dirty="0" err="1" smtClean="0"/>
              <a:t>in</a:t>
            </a:r>
            <a:r>
              <a:rPr lang="lt-LT" sz="2800" b="1" dirty="0" smtClean="0"/>
              <a:t> </a:t>
            </a:r>
            <a:r>
              <a:rPr lang="lt-LT" sz="2800" b="1" dirty="0" err="1" smtClean="0"/>
              <a:t>the</a:t>
            </a:r>
            <a:r>
              <a:rPr lang="lt-LT" sz="2800" b="1" dirty="0" smtClean="0"/>
              <a:t> </a:t>
            </a:r>
            <a:r>
              <a:rPr lang="lt-LT" sz="2800" b="1" dirty="0"/>
              <a:t>ESPD</a:t>
            </a:r>
            <a:endParaRPr lang="lt-LT" sz="2800" b="1" dirty="0"/>
          </a:p>
        </p:txBody>
      </p:sp>
      <p:sp>
        <p:nvSpPr>
          <p:cNvPr id="3" name="Content Placeholder 2">
            <a:extLst>
              <a:ext uri="{FF2B5EF4-FFF2-40B4-BE49-F238E27FC236}">
                <a16:creationId xmlns="" xmlns:a16="http://schemas.microsoft.com/office/drawing/2014/main" id="{78A47731-6CBF-420F-8045-1BAF2F68A138}"/>
              </a:ext>
            </a:extLst>
          </p:cNvPr>
          <p:cNvSpPr>
            <a:spLocks noGrp="1"/>
          </p:cNvSpPr>
          <p:nvPr>
            <p:ph idx="1"/>
          </p:nvPr>
        </p:nvSpPr>
        <p:spPr>
          <a:xfrm>
            <a:off x="838200" y="1087395"/>
            <a:ext cx="4310449" cy="5089568"/>
          </a:xfrm>
        </p:spPr>
        <p:txBody>
          <a:bodyPr>
            <a:normAutofit fontScale="92500" lnSpcReduction="20000"/>
          </a:bodyPr>
          <a:lstStyle/>
          <a:p>
            <a:r>
              <a:rPr lang="en-GB" sz="2400" dirty="0"/>
              <a:t>In the opened new window, fill in </a:t>
            </a:r>
            <a:r>
              <a:rPr lang="en-GB" sz="2400" b="1" dirty="0"/>
              <a:t>Part IV “Reduction of the number of qualified candidates” </a:t>
            </a:r>
            <a:r>
              <a:rPr lang="en-GB" sz="2400" dirty="0"/>
              <a:t>only in the case if restricted procedure, negotiated procedure with publication of a contract notice or competitive dialogue is carried out and it is indicated in chapter 4 of the Special Conditions that </a:t>
            </a:r>
            <a:r>
              <a:rPr lang="en-GB" sz="2400" b="1" dirty="0"/>
              <a:t>qualitative screening</a:t>
            </a:r>
            <a:r>
              <a:rPr lang="en-GB" sz="2400" dirty="0"/>
              <a:t> is conducted</a:t>
            </a:r>
            <a:r>
              <a:rPr lang="en-GB" sz="2400" b="1" dirty="0"/>
              <a:t>. </a:t>
            </a:r>
            <a:endParaRPr lang="lt-LT" sz="2400" dirty="0"/>
          </a:p>
          <a:p>
            <a:r>
              <a:rPr lang="en-GB" sz="2400" dirty="0"/>
              <a:t>In this case:</a:t>
            </a:r>
            <a:endParaRPr lang="lt-LT" sz="2400" dirty="0"/>
          </a:p>
          <a:p>
            <a:r>
              <a:rPr lang="en-GB" sz="2400" dirty="0"/>
              <a:t>1. If you fulfil at least on qualification selection criterion indicated in chapter4 of the Special Conditions, tick “Yes” in checkbox 2;</a:t>
            </a:r>
            <a:endParaRPr lang="lt-LT" sz="2400" dirty="0"/>
          </a:p>
          <a:p>
            <a:r>
              <a:rPr lang="en-GB" sz="2400" dirty="0"/>
              <a:t>2. Ticking of Checkbox 3 is </a:t>
            </a:r>
            <a:r>
              <a:rPr lang="en-GB" sz="2400" b="1" u="sng" dirty="0"/>
              <a:t>optional</a:t>
            </a:r>
            <a:r>
              <a:rPr lang="en-GB" sz="2400" dirty="0"/>
              <a:t>. </a:t>
            </a:r>
            <a:endParaRPr lang="lt-LT" sz="2400" dirty="0"/>
          </a:p>
          <a:p>
            <a:pPr marL="0" indent="0" algn="just">
              <a:buNone/>
            </a:pPr>
            <a:endParaRPr lang="lt-LT" sz="2200" dirty="0"/>
          </a:p>
          <a:p>
            <a:pPr marL="0" indent="0">
              <a:buNone/>
            </a:pPr>
            <a:endParaRPr lang="lt-LT" dirty="0"/>
          </a:p>
        </p:txBody>
      </p:sp>
      <p:pic>
        <p:nvPicPr>
          <p:cNvPr id="6" name="Picture 5">
            <a:extLst>
              <a:ext uri="{FF2B5EF4-FFF2-40B4-BE49-F238E27FC236}">
                <a16:creationId xmlns="" xmlns:a16="http://schemas.microsoft.com/office/drawing/2014/main" id="{3BEF507B-F1CA-4DC0-B0DD-56DC1202EAC5}"/>
              </a:ext>
            </a:extLst>
          </p:cNvPr>
          <p:cNvPicPr>
            <a:picLocks noChangeAspect="1"/>
          </p:cNvPicPr>
          <p:nvPr/>
        </p:nvPicPr>
        <p:blipFill>
          <a:blip r:embed="rId2"/>
          <a:stretch>
            <a:fillRect/>
          </a:stretch>
        </p:blipFill>
        <p:spPr>
          <a:xfrm>
            <a:off x="5593491" y="1384473"/>
            <a:ext cx="6064587" cy="3974240"/>
          </a:xfrm>
          <a:prstGeom prst="rect">
            <a:avLst/>
          </a:prstGeom>
        </p:spPr>
      </p:pic>
    </p:spTree>
    <p:extLst>
      <p:ext uri="{BB962C8B-B14F-4D97-AF65-F5344CB8AC3E}">
        <p14:creationId xmlns:p14="http://schemas.microsoft.com/office/powerpoint/2010/main" val="844685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32B648-3E8E-4426-BD8D-56AC86241325}"/>
              </a:ext>
            </a:extLst>
          </p:cNvPr>
          <p:cNvSpPr>
            <a:spLocks noGrp="1"/>
          </p:cNvSpPr>
          <p:nvPr>
            <p:ph type="title"/>
          </p:nvPr>
        </p:nvSpPr>
        <p:spPr>
          <a:xfrm>
            <a:off x="838200" y="365125"/>
            <a:ext cx="10515600" cy="656367"/>
          </a:xfrm>
        </p:spPr>
        <p:txBody>
          <a:bodyPr>
            <a:normAutofit/>
          </a:bodyPr>
          <a:lstStyle/>
          <a:p>
            <a:r>
              <a:rPr lang="lt-LT" sz="2800" b="1" dirty="0"/>
              <a:t>#5 </a:t>
            </a:r>
            <a:r>
              <a:rPr lang="lt-LT" sz="2800" b="1" dirty="0" err="1"/>
              <a:t>Step</a:t>
            </a:r>
            <a:r>
              <a:rPr lang="lt-LT" sz="2800" b="1" dirty="0"/>
              <a:t>  </a:t>
            </a:r>
            <a:r>
              <a:rPr lang="lt-LT" sz="2800" b="1" dirty="0" err="1"/>
              <a:t>in</a:t>
            </a:r>
            <a:r>
              <a:rPr lang="lt-LT" sz="2800" b="1" dirty="0"/>
              <a:t> </a:t>
            </a:r>
            <a:r>
              <a:rPr lang="lt-LT" sz="2800" b="1" dirty="0" err="1"/>
              <a:t>filling</a:t>
            </a:r>
            <a:r>
              <a:rPr lang="lt-LT" sz="2800" b="1" dirty="0"/>
              <a:t> </a:t>
            </a:r>
            <a:r>
              <a:rPr lang="lt-LT" sz="2800" b="1" dirty="0" err="1" smtClean="0"/>
              <a:t>in</a:t>
            </a:r>
            <a:r>
              <a:rPr lang="lt-LT" sz="2800" b="1" dirty="0" smtClean="0"/>
              <a:t> </a:t>
            </a:r>
            <a:r>
              <a:rPr lang="lt-LT" sz="2800" b="1" dirty="0" err="1" smtClean="0"/>
              <a:t>the</a:t>
            </a:r>
            <a:r>
              <a:rPr lang="lt-LT" sz="2800" b="1" dirty="0" smtClean="0"/>
              <a:t> </a:t>
            </a:r>
            <a:r>
              <a:rPr lang="lt-LT" sz="2800" b="1" dirty="0"/>
              <a:t>ESPD</a:t>
            </a:r>
            <a:endParaRPr lang="lt-LT" sz="2800" b="1" dirty="0"/>
          </a:p>
        </p:txBody>
      </p:sp>
      <p:sp>
        <p:nvSpPr>
          <p:cNvPr id="3" name="Content Placeholder 2">
            <a:extLst>
              <a:ext uri="{FF2B5EF4-FFF2-40B4-BE49-F238E27FC236}">
                <a16:creationId xmlns="" xmlns:a16="http://schemas.microsoft.com/office/drawing/2014/main" id="{78A47731-6CBF-420F-8045-1BAF2F68A138}"/>
              </a:ext>
            </a:extLst>
          </p:cNvPr>
          <p:cNvSpPr>
            <a:spLocks noGrp="1"/>
          </p:cNvSpPr>
          <p:nvPr>
            <p:ph idx="1"/>
          </p:nvPr>
        </p:nvSpPr>
        <p:spPr>
          <a:xfrm>
            <a:off x="838200" y="1087395"/>
            <a:ext cx="4310449" cy="5089568"/>
          </a:xfrm>
        </p:spPr>
        <p:txBody>
          <a:bodyPr>
            <a:normAutofit fontScale="85000" lnSpcReduction="10000"/>
          </a:bodyPr>
          <a:lstStyle/>
          <a:p>
            <a:r>
              <a:rPr lang="lt-LT" sz="2400" dirty="0"/>
              <a:t>1. </a:t>
            </a:r>
            <a:r>
              <a:rPr lang="en-GB" sz="2000" dirty="0"/>
              <a:t>Fill out Part IV “Concluding Statements” by indicating the date and place .</a:t>
            </a:r>
            <a:endParaRPr lang="lt-LT" sz="2000" dirty="0"/>
          </a:p>
          <a:p>
            <a:r>
              <a:rPr lang="en-GB" sz="2000" dirty="0"/>
              <a:t>2. If ESPD  is filled out by a supplier or a member of supplier’s group and the person indicated in Part I “Information concerning the economic operator”  signs the overall tender by electronic signature, it is not necessary to sign this document separately.  </a:t>
            </a:r>
            <a:endParaRPr lang="lt-LT" sz="2000" dirty="0"/>
          </a:p>
          <a:p>
            <a:r>
              <a:rPr lang="en-GB" sz="2000" dirty="0"/>
              <a:t>Otherwise (when the application is filled out by an economic entity on whose capacities the supplier relies,  a member of the suppliers’ group who is not responsible for the submission and signing of the tender, also when the person indicated in Part I “Information concerning the economic operator”  does not coincide with the person who signs the tender by electronic signature),  ESPD must be downloaded in PDF format, printed and signed;</a:t>
            </a:r>
            <a:endParaRPr lang="lt-LT" sz="2000" dirty="0"/>
          </a:p>
          <a:p>
            <a:r>
              <a:rPr lang="en-GB" sz="2000" dirty="0"/>
              <a:t>3. After filling out the required checkboxes, click the button “Overview”.</a:t>
            </a:r>
            <a:endParaRPr lang="lt-LT" sz="2000" dirty="0"/>
          </a:p>
          <a:p>
            <a:pPr marL="0" indent="0" algn="just">
              <a:buNone/>
            </a:pPr>
            <a:endParaRPr lang="lt-LT" sz="2200" dirty="0"/>
          </a:p>
          <a:p>
            <a:pPr marL="0" indent="0">
              <a:buNone/>
            </a:pPr>
            <a:endParaRPr lang="lt-LT" dirty="0"/>
          </a:p>
        </p:txBody>
      </p:sp>
      <p:pic>
        <p:nvPicPr>
          <p:cNvPr id="4" name="Picture 3">
            <a:extLst>
              <a:ext uri="{FF2B5EF4-FFF2-40B4-BE49-F238E27FC236}">
                <a16:creationId xmlns="" xmlns:a16="http://schemas.microsoft.com/office/drawing/2014/main" id="{D6230167-7ABA-4609-9A3D-A56D89637E3D}"/>
              </a:ext>
            </a:extLst>
          </p:cNvPr>
          <p:cNvPicPr>
            <a:picLocks noChangeAspect="1"/>
          </p:cNvPicPr>
          <p:nvPr/>
        </p:nvPicPr>
        <p:blipFill>
          <a:blip r:embed="rId2"/>
          <a:stretch>
            <a:fillRect/>
          </a:stretch>
        </p:blipFill>
        <p:spPr>
          <a:xfrm>
            <a:off x="5461686" y="1332604"/>
            <a:ext cx="6586773" cy="4396812"/>
          </a:xfrm>
          <a:prstGeom prst="rect">
            <a:avLst/>
          </a:prstGeom>
        </p:spPr>
      </p:pic>
    </p:spTree>
    <p:extLst>
      <p:ext uri="{BB962C8B-B14F-4D97-AF65-F5344CB8AC3E}">
        <p14:creationId xmlns:p14="http://schemas.microsoft.com/office/powerpoint/2010/main" val="2355057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32B648-3E8E-4426-BD8D-56AC86241325}"/>
              </a:ext>
            </a:extLst>
          </p:cNvPr>
          <p:cNvSpPr>
            <a:spLocks noGrp="1"/>
          </p:cNvSpPr>
          <p:nvPr>
            <p:ph type="title"/>
          </p:nvPr>
        </p:nvSpPr>
        <p:spPr>
          <a:xfrm>
            <a:off x="838200" y="365125"/>
            <a:ext cx="10515600" cy="656367"/>
          </a:xfrm>
        </p:spPr>
        <p:txBody>
          <a:bodyPr>
            <a:normAutofit/>
          </a:bodyPr>
          <a:lstStyle/>
          <a:p>
            <a:r>
              <a:rPr lang="lt-LT" sz="2800" b="1" dirty="0"/>
              <a:t>#6 </a:t>
            </a:r>
            <a:r>
              <a:rPr lang="lt-LT" sz="2800" b="1" dirty="0" err="1"/>
              <a:t>Step</a:t>
            </a:r>
            <a:r>
              <a:rPr lang="lt-LT" sz="2800" b="1" dirty="0"/>
              <a:t>  </a:t>
            </a:r>
            <a:r>
              <a:rPr lang="lt-LT" sz="2800" b="1" dirty="0" err="1"/>
              <a:t>in</a:t>
            </a:r>
            <a:r>
              <a:rPr lang="lt-LT" sz="2800" b="1" dirty="0"/>
              <a:t> </a:t>
            </a:r>
            <a:r>
              <a:rPr lang="lt-LT" sz="2800" b="1" dirty="0" err="1"/>
              <a:t>filling</a:t>
            </a:r>
            <a:r>
              <a:rPr lang="lt-LT" sz="2800" b="1" dirty="0"/>
              <a:t> </a:t>
            </a:r>
            <a:r>
              <a:rPr lang="lt-LT" sz="2800" b="1" dirty="0" err="1" smtClean="0"/>
              <a:t>in</a:t>
            </a:r>
            <a:r>
              <a:rPr lang="lt-LT" sz="2800" b="1" dirty="0" smtClean="0"/>
              <a:t> </a:t>
            </a:r>
            <a:r>
              <a:rPr lang="lt-LT" sz="2800" b="1" dirty="0" err="1" smtClean="0"/>
              <a:t>the</a:t>
            </a:r>
            <a:r>
              <a:rPr lang="lt-LT" sz="2800" b="1" dirty="0" smtClean="0"/>
              <a:t> </a:t>
            </a:r>
            <a:r>
              <a:rPr lang="lt-LT" sz="2800" b="1" dirty="0"/>
              <a:t>ESPD</a:t>
            </a:r>
            <a:endParaRPr lang="lt-LT" sz="2800" b="1" dirty="0"/>
          </a:p>
        </p:txBody>
      </p:sp>
      <p:sp>
        <p:nvSpPr>
          <p:cNvPr id="3" name="Content Placeholder 2">
            <a:extLst>
              <a:ext uri="{FF2B5EF4-FFF2-40B4-BE49-F238E27FC236}">
                <a16:creationId xmlns="" xmlns:a16="http://schemas.microsoft.com/office/drawing/2014/main" id="{78A47731-6CBF-420F-8045-1BAF2F68A138}"/>
              </a:ext>
            </a:extLst>
          </p:cNvPr>
          <p:cNvSpPr>
            <a:spLocks noGrp="1"/>
          </p:cNvSpPr>
          <p:nvPr>
            <p:ph idx="1"/>
          </p:nvPr>
        </p:nvSpPr>
        <p:spPr>
          <a:xfrm>
            <a:off x="838200" y="1087395"/>
            <a:ext cx="10515600" cy="5089568"/>
          </a:xfrm>
        </p:spPr>
        <p:txBody>
          <a:bodyPr/>
          <a:lstStyle/>
          <a:p>
            <a:pPr algn="just"/>
            <a:r>
              <a:rPr lang="en-GB" sz="2000" dirty="0"/>
              <a:t>In the window opened, review whether the data has been completed correctly, and click the button “Download as”. Select XML format document, if you do not need to submit the ESPD signed by physical signature, or select  “Both format files” if this document must be signed (cases concerning signing are indicated in slide “#5 Step in filling out ESPD”).  XML format file must be attached to the tender and, when ESPD signed by physical signature is submitted, also a PDF format document.  </a:t>
            </a:r>
            <a:endParaRPr lang="lt-LT" sz="2000" dirty="0"/>
          </a:p>
        </p:txBody>
      </p:sp>
      <p:pic>
        <p:nvPicPr>
          <p:cNvPr id="6" name="Picture 5">
            <a:extLst>
              <a:ext uri="{FF2B5EF4-FFF2-40B4-BE49-F238E27FC236}">
                <a16:creationId xmlns="" xmlns:a16="http://schemas.microsoft.com/office/drawing/2014/main" id="{80CD7DC0-700A-4DD1-8BC8-D04D5EF9AAE2}"/>
              </a:ext>
            </a:extLst>
          </p:cNvPr>
          <p:cNvPicPr>
            <a:picLocks noChangeAspect="1"/>
          </p:cNvPicPr>
          <p:nvPr/>
        </p:nvPicPr>
        <p:blipFill>
          <a:blip r:embed="rId2"/>
          <a:stretch>
            <a:fillRect/>
          </a:stretch>
        </p:blipFill>
        <p:spPr>
          <a:xfrm>
            <a:off x="3377513" y="2848848"/>
            <a:ext cx="6053558" cy="3926772"/>
          </a:xfrm>
          <a:prstGeom prst="rect">
            <a:avLst/>
          </a:prstGeom>
        </p:spPr>
      </p:pic>
    </p:spTree>
    <p:extLst>
      <p:ext uri="{BB962C8B-B14F-4D97-AF65-F5344CB8AC3E}">
        <p14:creationId xmlns:p14="http://schemas.microsoft.com/office/powerpoint/2010/main" val="1509050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TM04033927[[fn=Main Event]]</Template>
  <TotalTime>2664</TotalTime>
  <Words>652</Words>
  <Application>Microsoft Office PowerPoint</Application>
  <PresentationFormat>Widescreen</PresentationFormat>
  <Paragraphs>38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PowerPoint Presentation</vt:lpstr>
      <vt:lpstr>PowerPoint Presentation</vt:lpstr>
      <vt:lpstr>PowerPoint Presentation</vt:lpstr>
      <vt:lpstr>#1 Step in filling in the ESPD  </vt:lpstr>
      <vt:lpstr>#2 Step in filling  in the ESPD  </vt:lpstr>
      <vt:lpstr>#3 Step  in filling in the ESPD</vt:lpstr>
      <vt:lpstr>#4 Step  in filling in the ESPD</vt:lpstr>
      <vt:lpstr>#5 Step  in filling in the ESPD</vt:lpstr>
      <vt:lpstr>#6 Step  in filling in the ESPD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Jurgita Jarimavičiūtė</dc:creator>
  <cp:lastModifiedBy>Povilas Kausinis</cp:lastModifiedBy>
  <cp:revision>104</cp:revision>
  <dcterms:created xsi:type="dcterms:W3CDTF">2017-05-31T12:19:06Z</dcterms:created>
  <dcterms:modified xsi:type="dcterms:W3CDTF">2017-07-20T17:51:52Z</dcterms:modified>
</cp:coreProperties>
</file>