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4"/>
  </p:notesMasterIdLst>
  <p:sldIdLst>
    <p:sldId id="256" r:id="rId5"/>
    <p:sldId id="266" r:id="rId6"/>
    <p:sldId id="267" r:id="rId7"/>
    <p:sldId id="268" r:id="rId8"/>
    <p:sldId id="258" r:id="rId9"/>
    <p:sldId id="269" r:id="rId10"/>
    <p:sldId id="276" r:id="rId11"/>
    <p:sldId id="270" r:id="rId12"/>
    <p:sldId id="271" r:id="rId13"/>
    <p:sldId id="272" r:id="rId14"/>
    <p:sldId id="273" r:id="rId15"/>
    <p:sldId id="274" r:id="rId16"/>
    <p:sldId id="284" r:id="rId17"/>
    <p:sldId id="265" r:id="rId18"/>
    <p:sldId id="277" r:id="rId19"/>
    <p:sldId id="285" r:id="rId20"/>
    <p:sldId id="289" r:id="rId21"/>
    <p:sldId id="278" r:id="rId22"/>
    <p:sldId id="279" r:id="rId23"/>
    <p:sldId id="263" r:id="rId24"/>
    <p:sldId id="280" r:id="rId25"/>
    <p:sldId id="283" r:id="rId26"/>
    <p:sldId id="286" r:id="rId27"/>
    <p:sldId id="287" r:id="rId28"/>
    <p:sldId id="288" r:id="rId29"/>
    <p:sldId id="290" r:id="rId30"/>
    <p:sldId id="291" r:id="rId31"/>
    <p:sldId id="292" r:id="rId32"/>
    <p:sldId id="27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A4A3A4"/>
          </p15:clr>
        </p15:guide>
        <p15:guide id="2" orient="horz" pos="4177">
          <p15:clr>
            <a:srgbClr val="A4A3A4"/>
          </p15:clr>
        </p15:guide>
        <p15:guide id="3" orient="horz" pos="3892">
          <p15:clr>
            <a:srgbClr val="A4A3A4"/>
          </p15:clr>
        </p15:guide>
        <p15:guide id="4" pos="220">
          <p15:clr>
            <a:srgbClr val="A4A3A4"/>
          </p15:clr>
        </p15:guide>
        <p15:guide id="5" pos="55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489"/>
    <a:srgbClr val="0A6CAE"/>
    <a:srgbClr val="CF2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1" autoAdjust="0"/>
    <p:restoredTop sz="84384" autoAdjust="0"/>
  </p:normalViewPr>
  <p:slideViewPr>
    <p:cSldViewPr snapToGrid="0" showGuides="1">
      <p:cViewPr varScale="1">
        <p:scale>
          <a:sx n="95" d="100"/>
          <a:sy n="95" d="100"/>
        </p:scale>
        <p:origin x="1854" y="78"/>
      </p:cViewPr>
      <p:guideLst>
        <p:guide orient="horz" pos="498"/>
        <p:guide orient="horz" pos="4177"/>
        <p:guide orient="horz" pos="3892"/>
        <p:guide pos="220"/>
        <p:guide pos="55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372E8-849D-4410-9D49-F5EF315B401E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DC4A-9AEB-4FB6-85E5-5513EAC91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41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41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2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6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6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7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3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38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6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80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8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2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you cannot select a 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DC4A-9AEB-4FB6-85E5-5513EAC910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0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F2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72" y="685800"/>
            <a:ext cx="8458200" cy="1371600"/>
          </a:xfrm>
        </p:spPr>
        <p:txBody>
          <a:bodyPr anchor="t"/>
          <a:lstStyle>
            <a:lvl1pPr>
              <a:lnSpc>
                <a:spcPct val="80000"/>
              </a:lnSpc>
              <a:defRPr sz="4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7472" y="2286000"/>
            <a:ext cx="8458200" cy="1828800"/>
          </a:xfrm>
        </p:spPr>
        <p:txBody>
          <a:bodyPr lIns="91440" tIns="45720" rIns="91440" bIns="45720"/>
          <a:lstStyle>
            <a:lvl1pPr marL="0" indent="0">
              <a:lnSpc>
                <a:spcPts val="2400"/>
              </a:lnSpc>
              <a:buFont typeface="Wingdings" pitchFamily="2" charset="2"/>
              <a:buNone/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OCD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472" y="6014178"/>
            <a:ext cx="2176272" cy="200606"/>
          </a:xfrm>
          <a:prstGeom prst="rect">
            <a:avLst/>
          </a:prstGeom>
        </p:spPr>
      </p:pic>
      <p:pic>
        <p:nvPicPr>
          <p:cNvPr id="6" name="Picture 5" descr="pattern_circle_r_modifi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80860" y="5962174"/>
            <a:ext cx="2263140" cy="89582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47472" y="6400798"/>
            <a:ext cx="2743200" cy="22860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algn="l"/>
            <a:r>
              <a:rPr lang="en-US" sz="800" dirty="0" smtClean="0">
                <a:solidFill>
                  <a:schemeClr val="accent5"/>
                </a:solidFill>
              </a:rPr>
              <a:t>© Ortho-Clinical Diagnostics, Inc.</a:t>
            </a:r>
            <a:endParaRPr lang="en-US" sz="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472" y="347472"/>
            <a:ext cx="8458200" cy="5257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pattern_dash_r_modifi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865"/>
            <a:ext cx="2263140" cy="1078135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2514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cs typeface="Tahoma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Tahoma" pitchFamily="34" charset="0"/>
              </a:rPr>
              <a:t>© Ortho-Clinical Diagnostics, Inc.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16" charset="-128"/>
              <a:cs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472" y="347472"/>
            <a:ext cx="8458200" cy="5257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36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accent5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accent5"/>
              </a:solidFill>
            </a:endParaRPr>
          </a:p>
        </p:txBody>
      </p:sp>
      <p:pic>
        <p:nvPicPr>
          <p:cNvPr id="8" name="Picture 7" descr="pattern_triangle_r_modifi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02452"/>
            <a:ext cx="2263140" cy="955548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2514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cs typeface="Tahoma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Tahoma" pitchFamily="34" charset="0"/>
              </a:rPr>
              <a:t>© Ortho-Clinical Diagnostics, Inc.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charset="0"/>
              <a:ea typeface="ＭＳ Ｐゴシック" pitchFamily="-16" charset="-128"/>
              <a:cs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472" y="347472"/>
            <a:ext cx="8458200" cy="52578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36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pattern_star_r_modifi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94997"/>
            <a:ext cx="2263140" cy="1163003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2514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cs typeface="Tahoma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Tahoma" pitchFamily="34" charset="0"/>
              </a:rPr>
              <a:t>© Ortho-Clinical Diagnostics, Inc.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16" charset="-128"/>
              <a:cs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286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9250" y="1371600"/>
            <a:ext cx="8458200" cy="45720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72" y="1371600"/>
            <a:ext cx="4114800" cy="4572000"/>
          </a:xfrm>
        </p:spPr>
        <p:txBody>
          <a:bodyPr/>
          <a:lstStyle>
            <a:lvl1pPr marL="287338" indent="-287338">
              <a:buFont typeface="Wingdings" pitchFamily="2" charset="2"/>
              <a:buChar char="§"/>
              <a:defRPr sz="2400" b="1"/>
            </a:lvl1pPr>
            <a:lvl2pPr marL="454025" indent="-168275">
              <a:buFont typeface="Arial" pitchFamily="34" charset="0"/>
              <a:buChar char="–"/>
              <a:defRPr sz="2000"/>
            </a:lvl2pPr>
            <a:lvl3pPr marL="627063" indent="-180975">
              <a:buFont typeface="Wingdings" pitchFamily="2" charset="2"/>
              <a:buChar char="§"/>
              <a:defRPr sz="1800"/>
            </a:lvl3pPr>
            <a:lvl4pPr marL="858838" indent="-190500">
              <a:buFont typeface="Arial" pitchFamily="34" charset="0"/>
              <a:buChar char="–"/>
              <a:defRPr sz="1600"/>
            </a:lvl4pPr>
            <a:lvl5pPr>
              <a:buSzPct val="85000"/>
              <a:buFont typeface="Wingdings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371600"/>
            <a:ext cx="4114800" cy="4572000"/>
          </a:xfrm>
        </p:spPr>
        <p:txBody>
          <a:bodyPr/>
          <a:lstStyle>
            <a:lvl1pPr marL="287338" indent="-287338">
              <a:defRPr sz="2400" b="1"/>
            </a:lvl1pPr>
            <a:lvl2pPr marL="509588" indent="-193675">
              <a:buFont typeface="Arial" pitchFamily="34" charset="0"/>
              <a:buChar char="–"/>
              <a:defRPr sz="2000"/>
            </a:lvl2pPr>
            <a:lvl3pPr marL="622300" indent="-165100">
              <a:buFont typeface="Wingdings" pitchFamily="2" charset="2"/>
              <a:buChar char="§"/>
              <a:defRPr sz="1800"/>
            </a:lvl3pPr>
            <a:lvl4pPr marL="858838" indent="-190500">
              <a:buFont typeface="Arial" pitchFamily="34" charset="0"/>
              <a:buChar char="−"/>
              <a:defRPr sz="1600"/>
            </a:lvl4pPr>
            <a:lvl5pPr>
              <a:buSzPct val="85000"/>
              <a:buFont typeface="Wingdings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286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47472" y="1371600"/>
            <a:ext cx="84582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bg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divider_page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472" y="347472"/>
            <a:ext cx="8458200" cy="296037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72" y="3657600"/>
            <a:ext cx="8458200" cy="914400"/>
          </a:xfrm>
        </p:spPr>
        <p:txBody>
          <a:bodyPr anchor="t"/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7472" y="6400799"/>
            <a:ext cx="2743200" cy="22860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Ortho-Clinical Diagnostics, Inc.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72" y="3657600"/>
            <a:ext cx="8458200" cy="914400"/>
          </a:xfrm>
        </p:spPr>
        <p:txBody>
          <a:bodyPr anchor="t"/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bg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 descr="divider_pag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472" y="347472"/>
            <a:ext cx="8458200" cy="296037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47472" y="6400799"/>
            <a:ext cx="2743200" cy="22860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Ortho-Clinical Diagnostics, Inc.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bg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 descr="divider_pag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472" y="347472"/>
            <a:ext cx="8458200" cy="296037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72" y="3657600"/>
            <a:ext cx="8458200" cy="914400"/>
          </a:xfrm>
        </p:spPr>
        <p:txBody>
          <a:bodyPr anchor="t"/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7472" y="6400799"/>
            <a:ext cx="2743200" cy="22860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Ortho-Clinical Diagnostics, Inc.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bg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 descr="divider_page_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7472" y="347472"/>
            <a:ext cx="8458200" cy="296037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72" y="3657600"/>
            <a:ext cx="8458200" cy="914400"/>
          </a:xfrm>
        </p:spPr>
        <p:txBody>
          <a:bodyPr anchor="t"/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7472" y="6400799"/>
            <a:ext cx="2743200" cy="22860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Ortho-Clinical Diagnostics, Inc.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472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472" y="13716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47472" y="1261872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348472" y="64008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>
              <a:spcBef>
                <a:spcPct val="50000"/>
              </a:spcBef>
            </a:pPr>
            <a:fld id="{60D460EA-0F2B-4E3B-8DE9-039CC3E722E7}" type="slidenum">
              <a:rPr lang="en-US" sz="1200">
                <a:solidFill>
                  <a:schemeClr val="bg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" y="6400799"/>
            <a:ext cx="2743200" cy="22860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© Ortho-Clinical Diagnostics, Inc.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3" r:id="rId3"/>
    <p:sldLayoutId id="2147483659" r:id="rId4"/>
    <p:sldLayoutId id="2147483655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63" r:id="rId12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71939"/>
          </a:solidFill>
          <a:latin typeface="Arial" charset="0"/>
          <a:ea typeface="ＭＳ Ｐゴシック" pitchFamily="-16" charset="-128"/>
        </a:defRPr>
      </a:lvl9pPr>
    </p:titleStyle>
    <p:bodyStyle>
      <a:lvl1pPr marL="233363" indent="-233363" algn="l" rtl="0" eaLnBrk="1" fontAlgn="base" hangingPunct="1">
        <a:spcBef>
          <a:spcPct val="8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 b="1">
          <a:solidFill>
            <a:schemeClr val="accent6"/>
          </a:solidFill>
          <a:latin typeface="+mn-lt"/>
          <a:ea typeface="+mn-ea"/>
          <a:cs typeface="+mn-cs"/>
        </a:defRPr>
      </a:lvl1pPr>
      <a:lvl2pPr marL="509588" indent="-246063" algn="l" rtl="0" eaLnBrk="1" fontAlgn="base" hangingPunct="1">
        <a:spcBef>
          <a:spcPct val="4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2200">
          <a:solidFill>
            <a:schemeClr val="accent6"/>
          </a:solidFill>
          <a:latin typeface="+mn-lt"/>
          <a:ea typeface="+mn-ea"/>
        </a:defRPr>
      </a:lvl2pPr>
      <a:lvl3pPr marL="685800" indent="-1651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accent6"/>
          </a:solidFill>
          <a:latin typeface="+mn-lt"/>
          <a:ea typeface="+mn-ea"/>
        </a:defRPr>
      </a:lvl3pPr>
      <a:lvl4pPr marL="858838" indent="-1905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1800">
          <a:solidFill>
            <a:schemeClr val="accent6"/>
          </a:solidFill>
          <a:latin typeface="+mn-lt"/>
          <a:ea typeface="+mn-ea"/>
        </a:defRPr>
      </a:lvl4pPr>
      <a:lvl5pPr marL="1087438" indent="-1857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600">
          <a:solidFill>
            <a:schemeClr val="accent6"/>
          </a:solidFill>
          <a:latin typeface="+mn-lt"/>
          <a:ea typeface="+mn-ea"/>
        </a:defRPr>
      </a:lvl5pPr>
      <a:lvl6pPr marL="141763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folHlink"/>
          </a:solidFill>
          <a:latin typeface="+mn-lt"/>
          <a:ea typeface="+mn-ea"/>
        </a:defRPr>
      </a:lvl6pPr>
      <a:lvl7pPr marL="187483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folHlink"/>
          </a:solidFill>
          <a:latin typeface="+mn-lt"/>
          <a:ea typeface="+mn-ea"/>
        </a:defRPr>
      </a:lvl7pPr>
      <a:lvl8pPr marL="233203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folHlink"/>
          </a:solidFill>
          <a:latin typeface="+mn-lt"/>
          <a:ea typeface="+mn-ea"/>
        </a:defRPr>
      </a:lvl8pPr>
      <a:lvl9pPr marL="278923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folHlink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q.econnectivity.com/qs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sraecappqa1.na.jnj.com/eServices.Vision/App/Dashboard/Overview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re3.mm-a6.yimg.com/image/3528279887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822" y="2305050"/>
            <a:ext cx="8458200" cy="1371600"/>
          </a:xfrm>
        </p:spPr>
        <p:txBody>
          <a:bodyPr/>
          <a:lstStyle/>
          <a:p>
            <a:pPr algn="ctr"/>
            <a:r>
              <a:rPr lang="en-US" sz="5400" dirty="0" smtClean="0"/>
              <a:t>ORTHO 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e-Connectivity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Cassette/ Card images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Image files (.jpeg &amp; .png) can be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sent manually by the user from the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instrument. The user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cannot send one single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image file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but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1 to 7 days of image files</a:t>
            </a:r>
            <a:endParaRPr lang="en-US" sz="18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Image files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(.jpeg &amp; .png) can be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grabbed one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by one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from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instrument using Questra application </a:t>
            </a:r>
            <a:endParaRPr lang="en-US" sz="18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Images files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will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go in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Questra,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and then in the Database. They are viewable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in the 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Vision e-Connectivity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Dashboard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(Result tab)</a:t>
            </a:r>
            <a:endParaRPr lang="en-US" sz="18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" y="3811574"/>
            <a:ext cx="8961402" cy="2440481"/>
          </a:xfrm>
          <a:prstGeom prst="rect">
            <a:avLst/>
          </a:prstGeom>
          <a:noFill/>
          <a:ln w="9525">
            <a:solidFill>
              <a:srgbClr val="0A6C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8334913" y="5753851"/>
            <a:ext cx="6828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A6CAE"/>
                </a:solidFill>
              </a:rPr>
              <a:t>Automatic</a:t>
            </a:r>
            <a:endParaRPr lang="en-US" sz="1200" dirty="0">
              <a:solidFill>
                <a:srgbClr val="0A6CAE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090049" y="5895799"/>
            <a:ext cx="501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Manual</a:t>
            </a:r>
            <a:endParaRPr lang="en-US" sz="1200" dirty="0">
              <a:solidFill>
                <a:srgbClr val="0A6CAE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385150" y="6059119"/>
            <a:ext cx="501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Manual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33455" y="6639503"/>
            <a:ext cx="29671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Business confidential -For internal use only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2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Sending files manually from the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4758" y="1227909"/>
            <a:ext cx="8458200" cy="468956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Go in 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Software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&gt; 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Logsets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After each step, press </a:t>
            </a:r>
            <a:r>
              <a:rPr lang="en-US" sz="180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next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and at the end press </a:t>
            </a:r>
            <a:r>
              <a:rPr lang="en-US" sz="180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Apply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to proceed</a:t>
            </a: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You can only select a time interval (between 1 and 7 days), not a specific file. Therefore:</a:t>
            </a:r>
          </a:p>
          <a:p>
            <a:pPr lvl="1"/>
            <a:r>
              <a:rPr lang="en-US" sz="16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Avoid sending CL files because they are too large. They will </a:t>
            </a:r>
            <a:r>
              <a:rPr lang="en-US" sz="16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be zipped into an enormous </a:t>
            </a:r>
            <a:r>
              <a:rPr lang="en-US" sz="16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file and there is a risk of time out error during the transfer.</a:t>
            </a:r>
          </a:p>
          <a:p>
            <a:pPr lvl="1"/>
            <a:r>
              <a:rPr lang="en-US" sz="16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Because of their size, sending raw images (.png) may also result in </a:t>
            </a:r>
            <a:r>
              <a:rPr lang="en-US" sz="16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time out error during the </a:t>
            </a:r>
            <a:r>
              <a:rPr lang="en-US" sz="16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transfer</a:t>
            </a:r>
            <a:endParaRPr lang="en-US" sz="16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" y="3682421"/>
            <a:ext cx="8879121" cy="316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56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Questra IDM Application suite™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 https</a:t>
            </a:r>
            <a:r>
              <a:rPr lang="en-US" sz="1800" dirty="0">
                <a:solidFill>
                  <a:schemeClr val="bg1"/>
                </a:solidFill>
              </a:rPr>
              <a:t>://</a:t>
            </a:r>
            <a:r>
              <a:rPr lang="en-US" sz="1800" dirty="0" smtClean="0">
                <a:solidFill>
                  <a:schemeClr val="bg1"/>
                </a:solidFill>
              </a:rPr>
              <a:t>web.econnectivity.com/qss/</a:t>
            </a:r>
            <a:endParaRPr lang="en-US" sz="18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By connecting to Questra application, CTS can 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upload files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(images/ CL files) – one by one - from the analyzer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to Questra application, 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download files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which are in Questra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to their PC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remotely connect/ observe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Instrument.</a:t>
            </a:r>
          </a:p>
          <a:p>
            <a:pPr marL="0" indent="0">
              <a:buNone/>
            </a:pPr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*</a:t>
            </a:r>
            <a:r>
              <a:rPr lang="en-US" sz="1000" dirty="0">
                <a:solidFill>
                  <a:schemeClr val="bg1"/>
                </a:solidFill>
              </a:rPr>
              <a:t>Currently the Vision are connected to the QA (test) environment, The link to QA dashboard is below 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https://web</a:t>
            </a:r>
            <a:r>
              <a:rPr lang="en-US" sz="1000" dirty="0">
                <a:solidFill>
                  <a:srgbClr val="FF0000"/>
                </a:solidFill>
                <a:hlinkClick r:id="rId3"/>
              </a:rPr>
              <a:t>q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.econnectivity.com/qss</a:t>
            </a:r>
            <a:r>
              <a:rPr lang="en-US" sz="10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5" y="2760110"/>
            <a:ext cx="6033666" cy="2979787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4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822" y="2305050"/>
            <a:ext cx="8458200" cy="1371600"/>
          </a:xfrm>
        </p:spPr>
        <p:txBody>
          <a:bodyPr/>
          <a:lstStyle/>
          <a:p>
            <a:pPr algn="ctr"/>
            <a:r>
              <a:rPr lang="en-US" sz="5400" dirty="0" smtClean="0"/>
              <a:t>ORTHO 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Vision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1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Vision e-Connectivity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dashboard is a tool linked to the Database and displaying the data sent by the Vision*	</a:t>
            </a:r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US" sz="1000" dirty="0" smtClean="0">
                <a:solidFill>
                  <a:schemeClr val="bg1"/>
                </a:solidFill>
              </a:rPr>
              <a:t>Currently the Vision are connected to the QA (test) environment, The link to QA dashboard is below,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://itsusraecappqa1.na.jnj.com/eServices.Vision/App/Dashboard/Overview.aspx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76" y="1973259"/>
            <a:ext cx="6886561" cy="3976480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5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Dashboard: Data &amp; reports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326776"/>
            <a:ext cx="7353524" cy="4658341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0823" y="2220686"/>
            <a:ext cx="1201783" cy="18636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06" y="3176452"/>
            <a:ext cx="676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3018881" y="3329788"/>
            <a:ext cx="11385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Available reports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7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822" y="2305050"/>
            <a:ext cx="8458200" cy="1371600"/>
          </a:xfrm>
        </p:spPr>
        <p:txBody>
          <a:bodyPr/>
          <a:lstStyle/>
          <a:p>
            <a:pPr algn="ctr"/>
            <a:r>
              <a:rPr lang="en-US" sz="5400" dirty="0" smtClean="0"/>
              <a:t>ORTHO 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Vision</a:t>
            </a:r>
            <a:r>
              <a:rPr lang="en-US" dirty="0" smtClean="0"/>
              <a:t> dashboard: Data of use for 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1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Dashboard: The </a:t>
            </a:r>
            <a:r>
              <a:rPr lang="en-US" dirty="0" smtClean="0"/>
              <a:t>Overview page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467840"/>
            <a:ext cx="8458200" cy="4379519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0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</a:t>
            </a:r>
            <a:r>
              <a:rPr lang="en-US" dirty="0" smtClean="0"/>
              <a:t>The metering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Metering report provides the detail of all operations performed by the PIPA (Aspiration, dispense and dilutions)</a:t>
            </a:r>
          </a:p>
          <a:p>
            <a:pPr marL="0" indent="0">
              <a:buNone/>
            </a:pPr>
            <a:r>
              <a:rPr lang="en-US" sz="1800" b="0" dirty="0"/>
              <a:t>	</a:t>
            </a:r>
            <a:endParaRPr lang="en-US" sz="1800" b="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5" y="2163365"/>
            <a:ext cx="8458200" cy="724268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2" y="3021885"/>
            <a:ext cx="8923245" cy="350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4310743" y="2899955"/>
            <a:ext cx="178525" cy="2351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63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</a:t>
            </a:r>
            <a:r>
              <a:rPr lang="en-US" dirty="0" smtClean="0"/>
              <a:t>results </a:t>
            </a:r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Clr>
                <a:srgbClr val="747678"/>
              </a:buClr>
            </a:pP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result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report provides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with results details. Default data provided are:</a:t>
            </a:r>
          </a:p>
          <a:p>
            <a:pPr marL="0" lvl="0" indent="0">
              <a:buClr>
                <a:srgbClr val="747678"/>
              </a:buClr>
              <a:buNone/>
            </a:pPr>
            <a:endParaRPr lang="en-US" sz="1800" b="0" dirty="0" smtClean="0">
              <a:solidFill>
                <a:srgbClr val="100C05"/>
              </a:solidFill>
            </a:endParaRPr>
          </a:p>
          <a:p>
            <a:pPr lvl="0">
              <a:buClr>
                <a:srgbClr val="747678"/>
              </a:buClr>
            </a:pPr>
            <a:endParaRPr lang="en-US" sz="1800" b="0" dirty="0" smtClean="0">
              <a:solidFill>
                <a:srgbClr val="100C05"/>
              </a:solidFill>
            </a:endParaRPr>
          </a:p>
          <a:p>
            <a:pPr lvl="0">
              <a:buClr>
                <a:srgbClr val="747678"/>
              </a:buClr>
            </a:pP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Additional information can be added to the report:</a:t>
            </a:r>
            <a:endParaRPr lang="en-US" sz="18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6" y="2908529"/>
            <a:ext cx="8480883" cy="3588066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1788788"/>
            <a:ext cx="9018494" cy="592129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2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E-Connectivity and LIS connection options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5" y="1332622"/>
            <a:ext cx="42834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56" y="1332622"/>
            <a:ext cx="434279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0" y="3733235"/>
            <a:ext cx="4114800" cy="20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2262" y="241935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#1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1496" y="2590800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#2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240" y="5080934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#3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751496" y="3603606"/>
            <a:ext cx="36958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There is only 1 Ethernet port on Vision.</a:t>
            </a: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So there are 3 options to connect  the LIS on an e-connected instrument :</a:t>
            </a: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#1---Connecting LIS in serial mode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or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#2 ---Connecting LIS in Ethernet mode using the serial port with an serial to Ethernet adaptor 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or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#3---Connecting LIS in Ethernet mode using the same Ethernet port than the e-</a:t>
            </a:r>
            <a:r>
              <a:rPr lang="en-US" sz="1200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connectivity,.In</a:t>
            </a:r>
            <a:r>
              <a:rPr lang="en-US" sz="1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that case, the LIS vendor will have to dispatch appropriately the information on customer network</a:t>
            </a:r>
            <a:endParaRPr lang="en-US" sz="1400" strike="sngStrike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9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0"/>
            <a:ext cx="8736003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Cassette/Card images in the dashboard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Images that have been 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sent by the user will </a:t>
            </a:r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be found 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in the </a:t>
            </a:r>
            <a:r>
              <a:rPr lang="en-US" sz="20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result report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, under </a:t>
            </a:r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Result Image 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column: select the link to display the image, </a:t>
            </a:r>
          </a:p>
          <a:p>
            <a:r>
              <a:rPr lang="en-US" sz="2000" b="0" u="sng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Note</a:t>
            </a:r>
            <a:r>
              <a:rPr lang="en-US" sz="2000" b="0" u="sng" dirty="0">
                <a:solidFill>
                  <a:schemeClr val="tx2">
                    <a:lumMod val="85000"/>
                    <a:lumOff val="15000"/>
                  </a:schemeClr>
                </a:solidFill>
              </a:rPr>
              <a:t>:</a:t>
            </a:r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 The </a:t>
            </a:r>
            <a:r>
              <a:rPr lang="en-US" sz="20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Default Columns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checkbox from the Report Header must be 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first unchecked </a:t>
            </a:r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for the column to be displayed.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2927870"/>
            <a:ext cx="8934995" cy="3124587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9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</a:t>
            </a:r>
            <a:r>
              <a:rPr lang="en-US" dirty="0" smtClean="0"/>
              <a:t>CondCode Population </a:t>
            </a:r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Clr>
                <a:srgbClr val="747678"/>
              </a:buClr>
            </a:pP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Condition Code population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shows weekly/monthly statistics for the top 10/15/20 condition codes</a:t>
            </a:r>
            <a:endParaRPr lang="en-US" sz="18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" y="2089240"/>
            <a:ext cx="9051608" cy="758153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4583360" y="2899647"/>
            <a:ext cx="255576" cy="28769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02" y="3234933"/>
            <a:ext cx="4328910" cy="3522927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13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</a:t>
            </a:r>
            <a:r>
              <a:rPr lang="en-US" dirty="0" smtClean="0"/>
              <a:t>Well CondCode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Clr>
                <a:srgbClr val="747678"/>
              </a:buClr>
            </a:pP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Well CondCode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displays </a:t>
            </a:r>
          </a:p>
          <a:p>
            <a:pPr lvl="1">
              <a:buClr>
                <a:srgbClr val="747678"/>
              </a:buClr>
            </a:pPr>
            <a:r>
              <a:rPr lang="en-US" sz="16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 graph with the number of samples for each well flag.</a:t>
            </a:r>
          </a:p>
          <a:p>
            <a:pPr lvl="1">
              <a:buClr>
                <a:srgbClr val="747678"/>
              </a:buClr>
            </a:pPr>
            <a:r>
              <a:rPr lang="en-US" sz="16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 table reagents information for the samples that had a well flag.</a:t>
            </a:r>
            <a:endParaRPr lang="en-US" sz="1600" b="0" dirty="0">
              <a:solidFill>
                <a:srgbClr val="100C05"/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4" y="2818007"/>
            <a:ext cx="8879699" cy="3565376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2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Well </a:t>
            </a:r>
            <a:r>
              <a:rPr lang="en-US" dirty="0" smtClean="0"/>
              <a:t>aggregation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Clr>
                <a:srgbClr val="747678"/>
              </a:buClr>
            </a:pPr>
            <a:endParaRPr lang="en-US" sz="1800" b="0" dirty="0" smtClean="0">
              <a:solidFill>
                <a:srgbClr val="100C05"/>
              </a:solidFill>
            </a:endParaRPr>
          </a:p>
          <a:p>
            <a:pPr lvl="0">
              <a:buClr>
                <a:srgbClr val="747678"/>
              </a:buClr>
            </a:pP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Well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aggregation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provides with daily, weekly or monthly statistics of indeterminate results per card/cassette type</a:t>
            </a:r>
            <a:r>
              <a:rPr lang="en-US" sz="1800" b="0" dirty="0" smtClean="0">
                <a:solidFill>
                  <a:srgbClr val="100C05"/>
                </a:solidFill>
              </a:rPr>
              <a:t>.</a:t>
            </a:r>
          </a:p>
          <a:p>
            <a:pPr marL="0" lvl="0" indent="0">
              <a:buClr>
                <a:srgbClr val="747678"/>
              </a:buClr>
              <a:buNone/>
            </a:pPr>
            <a:endParaRPr lang="en-US" sz="1800" b="0" dirty="0">
              <a:solidFill>
                <a:srgbClr val="100C05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9" y="3074726"/>
            <a:ext cx="8156197" cy="2394257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0918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</a:t>
            </a:r>
            <a:r>
              <a:rPr lang="en-US" dirty="0" smtClean="0"/>
              <a:t>reagents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Reagents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shows the total number of well tested + the number of indeterminate results per 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combination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of reagent lot/ card-cassette lot</a:t>
            </a:r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5" y="2882166"/>
            <a:ext cx="8955750" cy="2482314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374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</a:t>
            </a:r>
            <a:r>
              <a:rPr lang="en-US" dirty="0" smtClean="0"/>
              <a:t>Vision CondCodes </a:t>
            </a:r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Vision 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ondCodes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shows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all condition codes including the actual long text as displayed on the analyzer (local language)</a:t>
            </a: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report is accessible also from the page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Overview</a:t>
            </a:r>
            <a:endParaRPr lang="en-US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1" y="2536739"/>
            <a:ext cx="8304349" cy="3611513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796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Vision CondCodes </a:t>
            </a:r>
            <a:r>
              <a:rPr lang="en-US" dirty="0" smtClean="0"/>
              <a:t>Pareto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Clr>
                <a:srgbClr val="747678"/>
              </a:buClr>
            </a:pP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Vision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CondCodes pareto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gives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how many times each condition code is posted</a:t>
            </a:r>
            <a:endParaRPr lang="en-US" sz="18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31" y="1959430"/>
            <a:ext cx="6268092" cy="4789712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035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</a:t>
            </a:r>
            <a:r>
              <a:rPr lang="en-US" dirty="0" smtClean="0"/>
              <a:t>The Reboot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Clr>
                <a:srgbClr val="747678"/>
              </a:buClr>
            </a:pP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Reboot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displays each instrument startup and also the codes for which a restart was done</a:t>
            </a:r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6" y="2274570"/>
            <a:ext cx="5380591" cy="3734344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882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Dashboard: The </a:t>
            </a:r>
            <a:r>
              <a:rPr lang="en-US" dirty="0" smtClean="0"/>
              <a:t>Reboot summary  </a:t>
            </a:r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buClr>
                <a:srgbClr val="747678"/>
              </a:buClr>
            </a:pP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Reboot summary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report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displays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 table with the number of ASPW00, ASPW03 and Start up events per day</a:t>
            </a:r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9" y="3062007"/>
            <a:ext cx="8556744" cy="1375523"/>
          </a:xfrm>
          <a:prstGeom prst="rect">
            <a:avLst/>
          </a:prstGeom>
          <a:noFill/>
          <a:ln w="9525">
            <a:solidFill>
              <a:srgbClr val="2F44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021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Key message to 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Use the tools!</a:t>
            </a:r>
          </a:p>
          <a:p>
            <a:pPr lvl="2"/>
            <a:r>
              <a:rPr lang="en-US" sz="32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Use the </a:t>
            </a: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tools!</a:t>
            </a:r>
          </a:p>
          <a:p>
            <a:pPr lvl="4"/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Use </a:t>
            </a:r>
            <a:r>
              <a:rPr lang="en-US" sz="32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tools!</a:t>
            </a:r>
          </a:p>
          <a:p>
            <a:pPr marL="901700" lvl="4" indent="0">
              <a:buNone/>
            </a:pPr>
            <a:endParaRPr lang="en-US" sz="32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182563" lvl="4" indent="0">
              <a:buNone/>
            </a:pP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If </a:t>
            </a:r>
            <a:r>
              <a:rPr lang="en-US" sz="32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there is something </a:t>
            </a: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you don't </a:t>
            </a:r>
            <a:r>
              <a:rPr lang="en-US" sz="32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like, tell us and we will improve </a:t>
            </a:r>
            <a:r>
              <a:rPr lang="en-US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things!</a:t>
            </a:r>
          </a:p>
          <a:p>
            <a:pPr marL="1689100" lvl="6" indent="0">
              <a:buNone/>
            </a:pPr>
            <a:endParaRPr lang="en-US" sz="2000" b="1" dirty="0"/>
          </a:p>
          <a:p>
            <a:pPr marL="5207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495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E-Connectivity configuration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3" y="1410917"/>
            <a:ext cx="7605227" cy="483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7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E-Connectivity is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Following should be written in Software menu &gt; Status:</a:t>
            </a:r>
          </a:p>
          <a:p>
            <a:pPr lvl="3"/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Questra service Agent is running-Questra Backend server is available</a:t>
            </a:r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9" y="2257385"/>
            <a:ext cx="6735246" cy="447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Logs File types on Vision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590675"/>
            <a:ext cx="3848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5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/>
              <a:t>E</a:t>
            </a:r>
            <a:r>
              <a:rPr lang="fr-FR" sz="3200" dirty="0" smtClean="0"/>
              <a:t>-</a:t>
            </a:r>
            <a:r>
              <a:rPr lang="fr-FR" sz="3200" dirty="0" err="1" smtClean="0"/>
              <a:t>Connectivity</a:t>
            </a:r>
            <a:r>
              <a:rPr lang="fr-FR" sz="3200" dirty="0" smtClean="0"/>
              <a:t> Structure for </a:t>
            </a:r>
            <a:r>
              <a:rPr lang="fr-FR" sz="3200" dirty="0"/>
              <a:t>ORTHO </a:t>
            </a:r>
            <a:r>
              <a:rPr lang="fr-FR" sz="3200" dirty="0" smtClean="0"/>
              <a:t>Vision</a:t>
            </a:r>
            <a:endParaRPr lang="en-GB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6" y="3902795"/>
            <a:ext cx="8972559" cy="2138969"/>
          </a:xfrm>
          <a:prstGeom prst="rect">
            <a:avLst/>
          </a:prstGeom>
          <a:noFill/>
          <a:ln w="9525">
            <a:solidFill>
              <a:srgbClr val="0A6C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349250" y="1371600"/>
            <a:ext cx="8458200" cy="4572000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Vision e-Connectivity uses Questra applications and software*</a:t>
            </a:r>
          </a:p>
          <a:p>
            <a:pPr lvl="1"/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Q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uestra agent is running on the analyzer</a:t>
            </a:r>
          </a:p>
          <a:p>
            <a:pPr lvl="1"/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Log files are sent to </a:t>
            </a:r>
            <a:r>
              <a:rPr lang="en-US" sz="18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Questra Enterprise Server</a:t>
            </a:r>
          </a:p>
          <a:p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Some type of files stay in Questra, other file types are also uploaded in the </a:t>
            </a:r>
            <a:r>
              <a:rPr lang="en-US" sz="20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e-Connectivity database</a:t>
            </a:r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endParaRPr lang="en-US" sz="2000" b="0" i="1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Only the files loaded in the </a:t>
            </a:r>
            <a:r>
              <a:rPr lang="en-US" sz="20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e-Connectivity database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are viewable in the </a:t>
            </a:r>
            <a:r>
              <a:rPr lang="en-US" sz="20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Vision e-Connectivity Dashboard</a:t>
            </a:r>
          </a:p>
          <a:p>
            <a:endParaRPr lang="en-US" sz="2000" b="0" i="1" dirty="0"/>
          </a:p>
          <a:p>
            <a:endParaRPr lang="en-US" sz="2000" b="0" i="1" dirty="0" smtClean="0"/>
          </a:p>
          <a:p>
            <a:endParaRPr lang="en-US" sz="2000" b="0" i="1" dirty="0"/>
          </a:p>
          <a:p>
            <a:endParaRPr lang="en-US" sz="2000" b="0" i="1" dirty="0" smtClean="0"/>
          </a:p>
          <a:p>
            <a:endParaRPr lang="en-US" sz="2000" b="0" i="1" dirty="0"/>
          </a:p>
          <a:p>
            <a:pPr marL="0" indent="0">
              <a:buNone/>
            </a:pPr>
            <a:endParaRPr lang="en-US" sz="2000" b="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*</a:t>
            </a:r>
            <a:r>
              <a:rPr lang="en-US" sz="1000" dirty="0" smtClean="0">
                <a:solidFill>
                  <a:schemeClr val="bg1"/>
                </a:solidFill>
              </a:rPr>
              <a:t>By the end of 2015, we will move </a:t>
            </a:r>
            <a:r>
              <a:rPr lang="en-US" sz="1000" dirty="0">
                <a:solidFill>
                  <a:schemeClr val="bg1"/>
                </a:solidFill>
              </a:rPr>
              <a:t>from Questra 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 to Axeda</a:t>
            </a:r>
            <a:endParaRPr lang="en-US" sz="2000" b="0" i="1" dirty="0" smtClean="0"/>
          </a:p>
          <a:p>
            <a:pPr marL="0" indent="0">
              <a:buNone/>
            </a:pPr>
            <a:endParaRPr lang="en-US" sz="2800" b="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903648" y="4340011"/>
            <a:ext cx="7165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50" b="1" dirty="0" smtClean="0">
                <a:solidFill>
                  <a:srgbClr val="2F4489"/>
                </a:solidFill>
              </a:rPr>
              <a:t>Dashboar</a:t>
            </a:r>
            <a:r>
              <a:rPr lang="en-US" sz="1200" b="1" dirty="0" smtClean="0">
                <a:solidFill>
                  <a:srgbClr val="2F4489"/>
                </a:solidFill>
              </a:rPr>
              <a:t>d</a:t>
            </a:r>
            <a:endParaRPr lang="en-US" sz="1200" b="1" dirty="0">
              <a:solidFill>
                <a:srgbClr val="2F4489"/>
              </a:solidFill>
            </a:endParaRPr>
          </a:p>
        </p:txBody>
      </p:sp>
      <p:pic>
        <p:nvPicPr>
          <p:cNvPr id="3074" name="Picture 2" descr="Afficher l'image en taille réell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06" y="6066660"/>
            <a:ext cx="736704" cy="67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5155361" y="5464603"/>
            <a:ext cx="16531" cy="6020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5566917" y="6228785"/>
            <a:ext cx="82482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CTS can log in Questra Application</a:t>
            </a:r>
            <a:endParaRPr lang="en-US" sz="11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get the log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3 possibilities</a:t>
            </a:r>
          </a:p>
          <a:p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Log files are sent automatically from the instrument</a:t>
            </a:r>
          </a:p>
          <a:p>
            <a:pPr lvl="2"/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Log files are manually sent from the instrument by the customer (only  1 to 7 days of files can be sent)</a:t>
            </a:r>
          </a:p>
          <a:p>
            <a:pPr lvl="2"/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Log files are “grabbed” or “pulled” by CTS employee using the Questra application (only one file at a time can be grabbed)</a:t>
            </a:r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35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0"/>
            <a:ext cx="8458200" cy="957943"/>
          </a:xfrm>
        </p:spPr>
        <p:txBody>
          <a:bodyPr/>
          <a:lstStyle/>
          <a:p>
            <a:pPr algn="ctr"/>
            <a:r>
              <a:rPr lang="en-US" dirty="0" smtClean="0"/>
              <a:t> Reduced common logs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87473" y="1292949"/>
            <a:ext cx="8458200" cy="4890135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Automatically sent to Questra server</a:t>
            </a:r>
          </a:p>
          <a:p>
            <a:endParaRPr lang="en-US" sz="20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Automatically uploaded to the database. </a:t>
            </a:r>
          </a:p>
          <a:p>
            <a:endParaRPr lang="en-US" sz="20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ontain the most pertinent data from the common log files. Those data will be displayed in the Vision Dashboard</a:t>
            </a:r>
          </a:p>
          <a:p>
            <a:endParaRPr lang="en-US" sz="20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Frequency of data upload is set on the analyzer in Setup &gt; Interfaces&gt; Modify </a:t>
            </a:r>
            <a:r>
              <a:rPr lang="en-US" sz="2000" b="0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eConn</a:t>
            </a:r>
            <a:r>
              <a:rPr lang="en-US" sz="2000" b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, The default 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is 2 hours.</a:t>
            </a:r>
          </a:p>
          <a:p>
            <a:endParaRPr lang="en-US" sz="20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Can also </a:t>
            </a:r>
            <a:r>
              <a:rPr lang="en-US" sz="20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be manually sent by the </a:t>
            </a:r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customer</a:t>
            </a:r>
          </a:p>
          <a:p>
            <a:endParaRPr lang="en-US" sz="20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As there are hundred of files per day, it is not very convenient to have CTS uploading these files using Questra application (because you upload files one by one)</a:t>
            </a:r>
            <a:endParaRPr lang="en-US" sz="20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000" b="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</a:t>
            </a:r>
            <a:r>
              <a:rPr lang="en-US" dirty="0"/>
              <a:t>logs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9250" y="1371599"/>
            <a:ext cx="8458200" cy="5586549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Original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files created by the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analyzer. </a:t>
            </a: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Not sent automatically</a:t>
            </a:r>
          </a:p>
          <a:p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Can be sent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manually by the user from the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instrument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but there is a risk of timeout because the user cannot send one single file but only from 1 to 7 days of files</a:t>
            </a:r>
          </a:p>
          <a:p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an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be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grabbed from </a:t>
            </a:r>
            <a:r>
              <a:rPr lang="en-US" sz="1800" b="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the instrument using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Questra application </a:t>
            </a:r>
          </a:p>
          <a:p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 CL files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manually sent or uploaded from Questra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will always remain in Questra.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They are not sent in the database and so the data in these logs are </a:t>
            </a:r>
            <a:r>
              <a:rPr lang="en-US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NOT </a:t>
            </a:r>
            <a:r>
              <a:rPr lang="en-US" sz="1800" b="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viewable in the </a:t>
            </a:r>
            <a:r>
              <a:rPr lang="en-US" sz="1800" b="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Vision e-Connectivity </a:t>
            </a:r>
            <a:r>
              <a:rPr lang="en-US" sz="2000" b="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Dashboard</a:t>
            </a:r>
          </a:p>
          <a:p>
            <a:endParaRPr lang="en-US" b="0" i="1" dirty="0"/>
          </a:p>
          <a:p>
            <a:endParaRPr lang="en-US" b="0" i="1" dirty="0" smtClean="0"/>
          </a:p>
          <a:p>
            <a:endParaRPr lang="en-US" b="0" i="1" dirty="0"/>
          </a:p>
          <a:p>
            <a:endParaRPr lang="en-US" b="0" i="1" dirty="0" smtClean="0"/>
          </a:p>
          <a:p>
            <a:endParaRPr lang="en-US" b="0" i="1" dirty="0"/>
          </a:p>
          <a:p>
            <a:pPr lvl="4"/>
            <a:endParaRPr lang="en-US" sz="400" i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4"/>
            <a:endParaRPr lang="en-US" sz="400" b="0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4"/>
            <a:endParaRPr lang="en-US" sz="400" i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4"/>
            <a:endParaRPr lang="en-US" sz="400" b="0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4"/>
            <a:endParaRPr lang="en-US" sz="400" i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b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4287768"/>
            <a:ext cx="8879480" cy="2196929"/>
          </a:xfrm>
          <a:prstGeom prst="rect">
            <a:avLst/>
          </a:prstGeom>
          <a:noFill/>
          <a:ln w="9525">
            <a:solidFill>
              <a:srgbClr val="0A6C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8173259" y="6187018"/>
            <a:ext cx="6828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A6CAE"/>
                </a:solidFill>
              </a:rPr>
              <a:t>Automatic</a:t>
            </a:r>
            <a:endParaRPr lang="en-US" sz="1200" dirty="0">
              <a:solidFill>
                <a:srgbClr val="0A6CAE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984725" y="6300031"/>
            <a:ext cx="5017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Manual</a:t>
            </a:r>
            <a:endParaRPr lang="en-US" sz="1200" dirty="0">
              <a:solidFill>
                <a:srgbClr val="0A6C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6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ORTHO Vision Customer training strategy">
  <a:themeElements>
    <a:clrScheme name="OCD">
      <a:dk1>
        <a:srgbClr val="CF2F44"/>
      </a:dk1>
      <a:lt1>
        <a:srgbClr val="747678"/>
      </a:lt1>
      <a:dk2>
        <a:srgbClr val="000000"/>
      </a:dk2>
      <a:lt2>
        <a:srgbClr val="BCBDBC"/>
      </a:lt2>
      <a:accent1>
        <a:srgbClr val="0070B9"/>
      </a:accent1>
      <a:accent2>
        <a:srgbClr val="A8CC96"/>
      </a:accent2>
      <a:accent3>
        <a:srgbClr val="F9A460"/>
      </a:accent3>
      <a:accent4>
        <a:srgbClr val="FFE090"/>
      </a:accent4>
      <a:accent5>
        <a:srgbClr val="FFFFFF"/>
      </a:accent5>
      <a:accent6>
        <a:srgbClr val="100C05"/>
      </a:accent6>
      <a:hlink>
        <a:srgbClr val="130F06"/>
      </a:hlink>
      <a:folHlink>
        <a:srgbClr val="130F06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lIns="0" tIns="0" rIns="0" bIns="0" anchor="b" anchorCtr="0"/>
      <a:lstStyle>
        <a:defPPr algn="r">
          <a:spcBef>
            <a:spcPct val="50000"/>
          </a:spcBef>
          <a:defRPr sz="1200">
            <a:solidFill>
              <a:schemeClr val="bg1"/>
            </a:solidFill>
          </a:defRPr>
        </a:defPPr>
      </a:lstStyle>
    </a:txDef>
  </a:objectDefaults>
  <a:extraClrSchemeLst>
    <a:extraClrScheme>
      <a:clrScheme name="Office Theme 1">
        <a:dk1>
          <a:srgbClr val="939598"/>
        </a:dk1>
        <a:lt1>
          <a:srgbClr val="FFFFFF"/>
        </a:lt1>
        <a:dk2>
          <a:srgbClr val="E71939"/>
        </a:dk2>
        <a:lt2>
          <a:srgbClr val="C6C8CA"/>
        </a:lt2>
        <a:accent1>
          <a:srgbClr val="939598"/>
        </a:accent1>
        <a:accent2>
          <a:srgbClr val="130F06"/>
        </a:accent2>
        <a:accent3>
          <a:srgbClr val="FFFFFF"/>
        </a:accent3>
        <a:accent4>
          <a:srgbClr val="7D7E81"/>
        </a:accent4>
        <a:accent5>
          <a:srgbClr val="C8C8CA"/>
        </a:accent5>
        <a:accent6>
          <a:srgbClr val="100C05"/>
        </a:accent6>
        <a:hlink>
          <a:srgbClr val="130F06"/>
        </a:hlink>
        <a:folHlink>
          <a:srgbClr val="130F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54F678945BC4C83B0792866206C8C" ma:contentTypeVersion="2" ma:contentTypeDescription="Create a new document." ma:contentTypeScope="" ma:versionID="7f0fea3b1b075f288876ca24f473454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abc72810e8278a9096d51be6ce0bca3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4363232-B46C-4C10-B387-FB703C9BFF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7D242-1F4F-4CC1-9CD4-381C2CFDC6C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22A604-9848-41CD-A7EA-79EAFE05F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1.ORTHO Vision Customer training strategy</Template>
  <TotalTime>4138</TotalTime>
  <Words>1188</Words>
  <Application>Microsoft Office PowerPoint</Application>
  <PresentationFormat>On-screen Show (4:3)</PresentationFormat>
  <Paragraphs>189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Tahoma</vt:lpstr>
      <vt:lpstr>Wingdings</vt:lpstr>
      <vt:lpstr>1.ORTHO Vision Customer training strategy</vt:lpstr>
      <vt:lpstr>ORTHO Vision  e-Connectivity</vt:lpstr>
      <vt:lpstr>E-Connectivity and LIS connection options</vt:lpstr>
      <vt:lpstr>E-Connectivity configuration</vt:lpstr>
      <vt:lpstr>Check E-Connectivity is running</vt:lpstr>
      <vt:lpstr> Logs File types on Vision</vt:lpstr>
      <vt:lpstr>E-Connectivity Structure for ORTHO Vision</vt:lpstr>
      <vt:lpstr>How to get the log files</vt:lpstr>
      <vt:lpstr> Reduced common logs files</vt:lpstr>
      <vt:lpstr>Common logs files</vt:lpstr>
      <vt:lpstr>Cassette/ Card images</vt:lpstr>
      <vt:lpstr>Sending files manually from the analyzer</vt:lpstr>
      <vt:lpstr>Questra IDM Application suite™</vt:lpstr>
      <vt:lpstr>ORTHO Vision  The Vision Dashboard</vt:lpstr>
      <vt:lpstr>Vision e-Connectivity dashboard</vt:lpstr>
      <vt:lpstr>The Dashboard: Data &amp; reports</vt:lpstr>
      <vt:lpstr>ORTHO Vision  Vision dashboard: Data of use for CTS</vt:lpstr>
      <vt:lpstr> The Dashboard: The Overview page</vt:lpstr>
      <vt:lpstr>The Dashboard: The metering report</vt:lpstr>
      <vt:lpstr>The Dashboard: The results report</vt:lpstr>
      <vt:lpstr>Cassette/Card images in the dashboard</vt:lpstr>
      <vt:lpstr>The Dashboard: The CondCode Population report</vt:lpstr>
      <vt:lpstr>The Dashboard: The Well CondCode report</vt:lpstr>
      <vt:lpstr>The Dashboard: The Well aggregation report</vt:lpstr>
      <vt:lpstr>The Dashboard: The reagents report</vt:lpstr>
      <vt:lpstr>The Dashboard: The Vision CondCodes report</vt:lpstr>
      <vt:lpstr>The Dashboard: The Vision CondCodes Pareto report</vt:lpstr>
      <vt:lpstr>The Dashboard: The Reboot report</vt:lpstr>
      <vt:lpstr>The Dashboard: The Reboot summary  report</vt:lpstr>
      <vt:lpstr> Key message to CTS</vt:lpstr>
    </vt:vector>
  </TitlesOfParts>
  <Company>Johnson &amp; Johnson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 Vision  e-Connectivity</dc:title>
  <dc:creator>Reibel, Valerie [OCDFR Non-J&amp;J]</dc:creator>
  <cp:lastModifiedBy>Microsoft account</cp:lastModifiedBy>
  <cp:revision>117</cp:revision>
  <dcterms:created xsi:type="dcterms:W3CDTF">2015-05-12T10:29:44Z</dcterms:created>
  <dcterms:modified xsi:type="dcterms:W3CDTF">2023-03-07T09:28:23Z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0x01010015A54F678945BC4C83B0792866206C8C</vt:lpwstr>
  </property>
</Properties>
</file>