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6" r:id="rId3"/>
    <p:sldId id="257" r:id="rId4"/>
    <p:sldId id="286" r:id="rId5"/>
    <p:sldId id="287" r:id="rId6"/>
    <p:sldId id="288" r:id="rId7"/>
    <p:sldId id="289" r:id="rId8"/>
    <p:sldId id="292" r:id="rId9"/>
    <p:sldId id="293" r:id="rId10"/>
    <p:sldId id="301" r:id="rId11"/>
    <p:sldId id="295" r:id="rId12"/>
    <p:sldId id="310" r:id="rId13"/>
    <p:sldId id="298" r:id="rId14"/>
    <p:sldId id="297" r:id="rId15"/>
    <p:sldId id="290" r:id="rId16"/>
    <p:sldId id="311" r:id="rId17"/>
    <p:sldId id="312" r:id="rId18"/>
    <p:sldId id="302" r:id="rId19"/>
    <p:sldId id="303" r:id="rId20"/>
    <p:sldId id="306" r:id="rId21"/>
    <p:sldId id="307" r:id="rId22"/>
    <p:sldId id="304" r:id="rId23"/>
    <p:sldId id="305" r:id="rId24"/>
    <p:sldId id="284" r:id="rId25"/>
    <p:sldId id="275" r:id="rId26"/>
    <p:sldId id="308" r:id="rId27"/>
  </p:sldIdLst>
  <p:sldSz cx="9144000" cy="5143500" type="screen16x9"/>
  <p:notesSz cx="7315200" cy="9601200"/>
  <p:defaultTextStyle>
    <a:defPPr>
      <a:defRPr lang="de-DE"/>
    </a:defPPr>
    <a:lvl1pPr algn="ctr" rtl="0" fontAlgn="base">
      <a:spcBef>
        <a:spcPct val="50000"/>
      </a:spcBef>
      <a:spcAft>
        <a:spcPct val="0"/>
      </a:spcAft>
      <a:defRPr sz="2000" kern="1200">
        <a:solidFill>
          <a:srgbClr val="000000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000" kern="1200">
        <a:solidFill>
          <a:srgbClr val="000000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000" kern="1200">
        <a:solidFill>
          <a:srgbClr val="000000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000" kern="1200">
        <a:solidFill>
          <a:srgbClr val="000000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000" kern="1200">
        <a:solidFill>
          <a:srgbClr val="00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00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00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00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0000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41">
          <p15:clr>
            <a:srgbClr val="A4A3A4"/>
          </p15:clr>
        </p15:guide>
        <p15:guide id="2" orient="horz" pos="2475">
          <p15:clr>
            <a:srgbClr val="A4A3A4"/>
          </p15:clr>
        </p15:guide>
        <p15:guide id="3" orient="horz" pos="790">
          <p15:clr>
            <a:srgbClr val="A4A3A4"/>
          </p15:clr>
        </p15:guide>
        <p15:guide id="4" orient="horz">
          <p15:clr>
            <a:srgbClr val="A4A3A4"/>
          </p15:clr>
        </p15:guide>
        <p15:guide id="5" orient="horz" pos="2743">
          <p15:clr>
            <a:srgbClr val="A4A3A4"/>
          </p15:clr>
        </p15:guide>
        <p15:guide id="6" orient="horz" pos="934">
          <p15:clr>
            <a:srgbClr val="A4A3A4"/>
          </p15:clr>
        </p15:guide>
        <p15:guide id="7" pos="2880">
          <p15:clr>
            <a:srgbClr val="A4A3A4"/>
          </p15:clr>
        </p15:guide>
        <p15:guide id="8" pos="431">
          <p15:clr>
            <a:srgbClr val="A4A3A4"/>
          </p15:clr>
        </p15:guide>
        <p15:guide id="9" pos="5511">
          <p15:clr>
            <a:srgbClr val="A4A3A4"/>
          </p15:clr>
        </p15:guide>
        <p15:guide id="10" pos="30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00"/>
    <a:srgbClr val="FF6600"/>
    <a:srgbClr val="17379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61" autoAdjust="0"/>
    <p:restoredTop sz="94681" autoAdjust="0"/>
  </p:normalViewPr>
  <p:slideViewPr>
    <p:cSldViewPr snapToGrid="0">
      <p:cViewPr varScale="1">
        <p:scale>
          <a:sx n="149" d="100"/>
          <a:sy n="149" d="100"/>
        </p:scale>
        <p:origin x="126" y="558"/>
      </p:cViewPr>
      <p:guideLst>
        <p:guide orient="horz" pos="2641"/>
        <p:guide orient="horz" pos="2475"/>
        <p:guide orient="horz" pos="790"/>
        <p:guide orient="horz"/>
        <p:guide orient="horz" pos="2743"/>
        <p:guide orient="horz" pos="934"/>
        <p:guide pos="2880"/>
        <p:guide pos="431"/>
        <p:guide pos="5511"/>
        <p:guide pos="30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36" tIns="46617" rIns="93236" bIns="46617" numCol="1" anchor="t" anchorCtr="0" compatLnSpc="1">
            <a:prstTxWarp prst="textNoShape">
              <a:avLst/>
            </a:prstTxWarp>
          </a:bodyPr>
          <a:lstStyle>
            <a:lvl1pPr algn="l" defTabSz="931863">
              <a:spcBef>
                <a:spcPct val="0"/>
              </a:spcBef>
              <a:defRPr sz="13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36" tIns="46617" rIns="93236" bIns="466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defRPr sz="13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36" tIns="46617" rIns="93236" bIns="46617" numCol="1" anchor="b" anchorCtr="0" compatLnSpc="1">
            <a:prstTxWarp prst="textNoShape">
              <a:avLst/>
            </a:prstTxWarp>
          </a:bodyPr>
          <a:lstStyle>
            <a:lvl1pPr algn="l" defTabSz="931863">
              <a:spcBef>
                <a:spcPct val="0"/>
              </a:spcBef>
              <a:defRPr sz="13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36" tIns="46617" rIns="93236" bIns="466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defRPr sz="1300">
                <a:solidFill>
                  <a:schemeClr val="tx1"/>
                </a:solidFill>
              </a:defRPr>
            </a:lvl1pPr>
          </a:lstStyle>
          <a:p>
            <a:fld id="{49EB635E-103B-4127-9378-C722CEF1A0B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0983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18" tIns="47759" rIns="95518" bIns="47759" numCol="1" anchor="t" anchorCtr="0" compatLnSpc="1">
            <a:prstTxWarp prst="textNoShape">
              <a:avLst/>
            </a:prstTxWarp>
          </a:bodyPr>
          <a:lstStyle>
            <a:lvl1pPr algn="l" defTabSz="955675">
              <a:spcBef>
                <a:spcPct val="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18" tIns="47759" rIns="95518" bIns="47759" numCol="1" anchor="t" anchorCtr="0" compatLnSpc="1">
            <a:prstTxWarp prst="textNoShape">
              <a:avLst/>
            </a:prstTxWarp>
          </a:bodyPr>
          <a:lstStyle>
            <a:lvl1pPr algn="r" defTabSz="955675">
              <a:spcBef>
                <a:spcPct val="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93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3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18" tIns="47759" rIns="95518" bIns="477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18" tIns="47759" rIns="95518" bIns="47759" numCol="1" anchor="b" anchorCtr="0" compatLnSpc="1">
            <a:prstTxWarp prst="textNoShape">
              <a:avLst/>
            </a:prstTxWarp>
          </a:bodyPr>
          <a:lstStyle>
            <a:lvl1pPr algn="l" defTabSz="955675">
              <a:spcBef>
                <a:spcPct val="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93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18" tIns="47759" rIns="95518" bIns="47759" numCol="1" anchor="b" anchorCtr="0" compatLnSpc="1">
            <a:prstTxWarp prst="textNoShape">
              <a:avLst/>
            </a:prstTxWarp>
          </a:bodyPr>
          <a:lstStyle>
            <a:lvl1pPr algn="r" defTabSz="955675">
              <a:spcBef>
                <a:spcPct val="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76175DA0-C176-4591-ACB1-C487D68F074F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871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>
              <a:defRPr sz="25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08265" indent="-241653">
              <a:defRPr sz="25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91571" indent="-241653">
              <a:defRPr sz="25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174878" indent="-241653">
              <a:defRPr sz="25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C73325C4-2B55-6B49-B0F0-6E2D9CBFAEE0}" type="slidenum">
              <a:rPr lang="en-US" sz="1300"/>
              <a:pPr/>
              <a:t>2</a:t>
            </a:fld>
            <a:endParaRPr lang="en-US" sz="130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solidFill>
            <a:srgbClr val="FFFFFF"/>
          </a:solidFill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930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15EDD3-8C30-4CA4-8DC6-EB94771D0300}" type="slidenum">
              <a:rPr lang="de-DE"/>
              <a:pPr/>
              <a:t>3</a:t>
            </a:fld>
            <a:endParaRPr lang="de-DE"/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50888"/>
            <a:ext cx="6380163" cy="358933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7238"/>
            <a:ext cx="5365750" cy="43386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95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15EDD3-8C30-4CA4-8DC6-EB94771D0300}" type="slidenum">
              <a:rPr lang="de-DE"/>
              <a:pPr/>
              <a:t>17</a:t>
            </a:fld>
            <a:endParaRPr lang="de-DE"/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50888"/>
            <a:ext cx="6380163" cy="358933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7238"/>
            <a:ext cx="5365750" cy="43386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0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38214" y="775097"/>
            <a:ext cx="7729536" cy="11430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8214" y="2511029"/>
            <a:ext cx="5995986" cy="123825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 b="1"/>
            </a:lvl1pPr>
          </a:lstStyle>
          <a:p>
            <a:pPr lvl="0"/>
            <a:r>
              <a:rPr lang="en-US" noProof="0" dirty="0"/>
              <a:t>Click to edit Master </a:t>
            </a:r>
            <a:br>
              <a:rPr lang="en-US" noProof="0" dirty="0"/>
            </a:br>
            <a:r>
              <a:rPr lang="en-US" noProof="0" dirty="0"/>
              <a:t>subtitle style</a:t>
            </a: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457200" y="2260997"/>
            <a:ext cx="8059738" cy="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938214" y="552450"/>
            <a:ext cx="0" cy="2577704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880" name="Picture 64" descr="Knuerr_Euroscale4c_KTF_CMY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4" y="4199335"/>
            <a:ext cx="1505436" cy="39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1515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32600" y="348853"/>
            <a:ext cx="2082800" cy="396597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84200" y="348853"/>
            <a:ext cx="6096000" cy="3965972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918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4200" y="171450"/>
            <a:ext cx="8407399" cy="676275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2149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438" y="205740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79438" y="93226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2365628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4201" y="161925"/>
            <a:ext cx="8388349" cy="6858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904875"/>
            <a:ext cx="4076700" cy="340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38700" y="904875"/>
            <a:ext cx="4076700" cy="340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8793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8408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4201" y="152400"/>
            <a:ext cx="8407399" cy="6953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4727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8573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6692322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123759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84201" y="348853"/>
            <a:ext cx="7931149" cy="4988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04875"/>
            <a:ext cx="83058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V="1">
            <a:off x="469900" y="0"/>
            <a:ext cx="0" cy="4543425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0" y="815579"/>
            <a:ext cx="8724900" cy="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3879" name="Picture 87" descr="Knuerr_Euroscale4c_KTF_CMYK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4673799"/>
            <a:ext cx="1126916" cy="32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charset="0"/>
        </a:defRPr>
      </a:lvl9pPr>
    </p:titleStyle>
    <p:bodyStyle>
      <a:lvl1pPr marL="336550" indent="-33655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SzPct val="60000"/>
        <a:buFont typeface="Wingdings" pitchFamily="2" charset="2"/>
        <a:buChar char="l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800100" indent="-34925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–"/>
        <a:defRPr sz="2000">
          <a:solidFill>
            <a:srgbClr val="000000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•"/>
        <a:defRPr sz="2000">
          <a:solidFill>
            <a:srgbClr val="000000"/>
          </a:solidFill>
          <a:latin typeface="+mn-lt"/>
        </a:defRPr>
      </a:lvl3pPr>
      <a:lvl4pPr marL="17272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–"/>
        <a:defRPr>
          <a:solidFill>
            <a:srgbClr val="000000"/>
          </a:solidFill>
          <a:latin typeface="+mn-lt"/>
        </a:defRPr>
      </a:lvl4pPr>
      <a:lvl5pPr marL="20701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 sz="1600">
          <a:solidFill>
            <a:srgbClr val="000000"/>
          </a:solidFill>
          <a:latin typeface="+mn-lt"/>
        </a:defRPr>
      </a:lvl5pPr>
      <a:lvl6pPr marL="25273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 sz="1600">
          <a:solidFill>
            <a:srgbClr val="000000"/>
          </a:solidFill>
          <a:latin typeface="+mn-lt"/>
        </a:defRPr>
      </a:lvl6pPr>
      <a:lvl7pPr marL="29845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 sz="1600">
          <a:solidFill>
            <a:srgbClr val="000000"/>
          </a:solidFill>
          <a:latin typeface="+mn-lt"/>
        </a:defRPr>
      </a:lvl7pPr>
      <a:lvl8pPr marL="34417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 sz="1600">
          <a:solidFill>
            <a:srgbClr val="000000"/>
          </a:solidFill>
          <a:latin typeface="+mn-lt"/>
        </a:defRPr>
      </a:lvl8pPr>
      <a:lvl9pPr marL="38989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 sz="16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6949" y="971549"/>
            <a:ext cx="7623176" cy="1209675"/>
          </a:xfrm>
        </p:spPr>
        <p:txBody>
          <a:bodyPr/>
          <a:lstStyle/>
          <a:p>
            <a:r>
              <a:rPr lang="en-US" sz="4400" cap="small" dirty="0"/>
              <a:t/>
            </a:r>
            <a:br>
              <a:rPr lang="en-US" sz="4400" cap="small" dirty="0"/>
            </a:br>
            <a:r>
              <a:rPr lang="et-EE" sz="4400" cap="small" dirty="0"/>
              <a:t>3D </a:t>
            </a:r>
            <a:r>
              <a:rPr lang="et-EE" sz="4400" cap="small" dirty="0" err="1"/>
              <a:t>Visualization</a:t>
            </a:r>
            <a:r>
              <a:rPr lang="en-US" sz="4400" cap="small" dirty="0"/>
              <a:t> </a:t>
            </a:r>
            <a:r>
              <a:rPr lang="et-EE" sz="4400" cap="small" dirty="0" err="1"/>
              <a:t>Samples</a:t>
            </a:r>
            <a:endParaRPr lang="en-US" sz="3600" cap="small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20839" y="2466975"/>
            <a:ext cx="8178085" cy="137993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t-EE" cap="small" dirty="0" err="1"/>
              <a:t>Final</a:t>
            </a:r>
            <a:r>
              <a:rPr lang="et-EE" cap="small" dirty="0"/>
              <a:t> Tender </a:t>
            </a:r>
            <a:r>
              <a:rPr lang="et-EE" cap="small" dirty="0" err="1"/>
              <a:t>rft</a:t>
            </a:r>
            <a:r>
              <a:rPr lang="et-EE" cap="small" dirty="0"/>
              <a:t> #344849</a:t>
            </a:r>
            <a:endParaRPr lang="en-US" cap="smal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FE6ED4-4DCC-478B-8F72-F18CE1711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65" y="4273858"/>
            <a:ext cx="2133858" cy="30458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>
            <a:extLst>
              <a:ext uri="{FF2B5EF4-FFF2-40B4-BE49-F238E27FC236}">
                <a16:creationId xmlns:a16="http://schemas.microsoft.com/office/drawing/2014/main" xmlns="" id="{15FCE741-4800-4E23-A3F0-9DA986477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931" y="0"/>
            <a:ext cx="8649326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Color of the tabletops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C8B2BDBE-5866-4DA6-9D14-DAF25E45AD29}"/>
              </a:ext>
            </a:extLst>
          </p:cNvPr>
          <p:cNvSpPr txBox="1"/>
          <p:nvPr/>
        </p:nvSpPr>
        <p:spPr>
          <a:xfrm>
            <a:off x="606931" y="1220377"/>
            <a:ext cx="421240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 range of finishes is available.</a:t>
            </a:r>
          </a:p>
          <a:p>
            <a:pPr algn="l"/>
            <a:r>
              <a:rPr lang="en-US" sz="1800" dirty="0"/>
              <a:t>Proposed options are:</a:t>
            </a:r>
          </a:p>
          <a:p>
            <a:pPr algn="l"/>
            <a:r>
              <a:rPr lang="en-US" sz="1800" dirty="0"/>
              <a:t>HPL material “Basalt grey”</a:t>
            </a:r>
          </a:p>
          <a:p>
            <a:pPr algn="l"/>
            <a:endParaRPr lang="en-US" sz="1800" dirty="0"/>
          </a:p>
        </p:txBody>
      </p:sp>
      <p:pic>
        <p:nvPicPr>
          <p:cNvPr id="11" name="Picture 3" descr="IMG_1036">
            <a:extLst>
              <a:ext uri="{FF2B5EF4-FFF2-40B4-BE49-F238E27FC236}">
                <a16:creationId xmlns:a16="http://schemas.microsoft.com/office/drawing/2014/main" xmlns="" id="{511A9D59-94C2-4537-BB72-2163BF22F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893" y="1662951"/>
            <a:ext cx="1223962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E677D73-CF08-43B0-AA02-7DB83CDD6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364" y="1095866"/>
            <a:ext cx="3844636" cy="336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90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62" name="Rectangle 14"/>
          <p:cNvSpPr>
            <a:spLocks noChangeArrowheads="1"/>
          </p:cNvSpPr>
          <p:nvPr/>
        </p:nvSpPr>
        <p:spPr bwMode="auto">
          <a:xfrm>
            <a:off x="494675" y="29766"/>
            <a:ext cx="8649326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Tilt Adapter for VCS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7A22A56D-34EB-4199-9A4A-104E1D51B2EB}"/>
              </a:ext>
            </a:extLst>
          </p:cNvPr>
          <p:cNvSpPr txBox="1"/>
          <p:nvPr/>
        </p:nvSpPr>
        <p:spPr>
          <a:xfrm>
            <a:off x="494675" y="924790"/>
            <a:ext cx="8084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Imbedded in console top at an angle at safe reaching distance.</a:t>
            </a:r>
          </a:p>
          <a:p>
            <a:pPr algn="l"/>
            <a:r>
              <a:rPr lang="en-US" sz="1800" dirty="0"/>
              <a:t>Sturdy, vibration free, ideal for touchscreen VCS systems (frame-mount)</a:t>
            </a:r>
          </a:p>
          <a:p>
            <a:pPr algn="l"/>
            <a:r>
              <a:rPr lang="en-US" sz="1800" dirty="0"/>
              <a:t>Tilt mechanism with latching mechanism see photo  (with click).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5BE2FB72-F7E3-4B89-B707-07494A94E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10" y="2295052"/>
            <a:ext cx="2876800" cy="252612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B0CDDB55-E1BF-4996-A330-559EE7288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690" y="2312154"/>
            <a:ext cx="2960910" cy="250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07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AB5E651D-8920-4D68-ACB2-56E72627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9766"/>
            <a:ext cx="8284490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Panic Button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FDF593E5-22F4-4FEB-8CF9-DD523E4F62E2}"/>
              </a:ext>
            </a:extLst>
          </p:cNvPr>
          <p:cNvSpPr txBox="1"/>
          <p:nvPr/>
        </p:nvSpPr>
        <p:spPr>
          <a:xfrm>
            <a:off x="539750" y="897228"/>
            <a:ext cx="6109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Installed in console at safe reaching distance.</a:t>
            </a:r>
            <a:br>
              <a:rPr lang="en-US" sz="1600" dirty="0"/>
            </a:br>
            <a:r>
              <a:rPr lang="en-US" sz="1600" dirty="0"/>
              <a:t>Variable position through front-panel mounting.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CC79E998-981E-4759-ABDB-41A09B287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580"/>
          <a:stretch/>
        </p:blipFill>
        <p:spPr>
          <a:xfrm>
            <a:off x="723668" y="1870596"/>
            <a:ext cx="3752797" cy="197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7820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AB5E651D-8920-4D68-ACB2-56E72627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9766"/>
            <a:ext cx="8284490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Cup holder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8AC4D7B-857A-4C78-B5DE-8268307683FD}"/>
              </a:ext>
            </a:extLst>
          </p:cNvPr>
          <p:cNvSpPr txBox="1"/>
          <p:nvPr/>
        </p:nvSpPr>
        <p:spPr>
          <a:xfrm>
            <a:off x="539751" y="917648"/>
            <a:ext cx="44478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Mounted under tabletop, left or right</a:t>
            </a:r>
            <a:br>
              <a:rPr lang="en-US" sz="1800" dirty="0"/>
            </a:br>
            <a:r>
              <a:rPr lang="en-US" sz="1800" dirty="0"/>
              <a:t>For cup and bottles/cans diam. </a:t>
            </a:r>
            <a:r>
              <a:rPr lang="en-US" sz="1800" dirty="0" err="1"/>
              <a:t>90mm</a:t>
            </a:r>
            <a:endParaRPr lang="en-US" sz="1800" dirty="0"/>
          </a:p>
          <a:p>
            <a:pPr algn="l"/>
            <a:r>
              <a:rPr lang="en-US" sz="1800" dirty="0"/>
              <a:t>Robust sheet steel design, powder coated</a:t>
            </a:r>
          </a:p>
          <a:p>
            <a:pPr algn="l"/>
            <a:endParaRPr lang="en-US" sz="1800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xmlns="" id="{AE14FEA9-212D-4A42-9896-4A371004ADFA}"/>
              </a:ext>
            </a:extLst>
          </p:cNvPr>
          <p:cNvGrpSpPr/>
          <p:nvPr/>
        </p:nvGrpSpPr>
        <p:grpSpPr>
          <a:xfrm>
            <a:off x="5143500" y="1048444"/>
            <a:ext cx="3514486" cy="3251533"/>
            <a:chOff x="5143500" y="1048444"/>
            <a:chExt cx="3514486" cy="3251533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xmlns="" id="{89FE843D-F641-459D-B1AB-DBABBF875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03998" y="1179240"/>
              <a:ext cx="3353988" cy="3120737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xmlns="" id="{F57D3B45-8413-45BE-B3D3-38EFCCAB09CB}"/>
                </a:ext>
              </a:extLst>
            </p:cNvPr>
            <p:cNvSpPr/>
            <p:nvPr/>
          </p:nvSpPr>
          <p:spPr bwMode="auto">
            <a:xfrm>
              <a:off x="5143500" y="1048444"/>
              <a:ext cx="1153391" cy="1215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0762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62" name="Rectangle 14"/>
          <p:cNvSpPr>
            <a:spLocks noChangeArrowheads="1"/>
          </p:cNvSpPr>
          <p:nvPr/>
        </p:nvSpPr>
        <p:spPr bwMode="auto">
          <a:xfrm>
            <a:off x="494675" y="29766"/>
            <a:ext cx="8649326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10.) LED Status Light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t-EE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Red</a:t>
            </a:r>
            <a:endParaRPr lang="en-US" sz="3200" b="1" i="1" cap="smal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1612F032-B1E4-48F0-8DD7-2D7A4934B7E3}"/>
              </a:ext>
            </a:extLst>
          </p:cNvPr>
          <p:cNvSpPr txBox="1"/>
          <p:nvPr/>
        </p:nvSpPr>
        <p:spPr>
          <a:xfrm>
            <a:off x="494675" y="839176"/>
            <a:ext cx="60840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Mounted to an upright of the monitor fixture</a:t>
            </a:r>
            <a:br>
              <a:rPr lang="en-US" dirty="0"/>
            </a:br>
            <a:r>
              <a:rPr lang="en-US" dirty="0"/>
              <a:t>Constant light (no flash)  LED integrated</a:t>
            </a:r>
            <a:br>
              <a:rPr lang="en-US" dirty="0"/>
            </a:br>
            <a:r>
              <a:rPr lang="en-US" dirty="0"/>
              <a:t>24V or 220V AC</a:t>
            </a:r>
          </a:p>
          <a:p>
            <a:pPr algn="l"/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6DF280F8-7832-471D-869E-D6D4391D7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34" y="2502813"/>
            <a:ext cx="1530564" cy="210605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DA0AAF9B-06BC-4869-99AB-66A320CB3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757" y="2502813"/>
            <a:ext cx="1447279" cy="212147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199D8BA4-B6F5-4C63-8B46-226FF6F3C0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6295" y="2518235"/>
            <a:ext cx="2173448" cy="2106056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xmlns="" id="{482B6709-C93C-4128-BCC4-C408D679AE93}"/>
              </a:ext>
            </a:extLst>
          </p:cNvPr>
          <p:cNvCxnSpPr>
            <a:cxnSpLocks/>
          </p:cNvCxnSpPr>
          <p:nvPr/>
        </p:nvCxnSpPr>
        <p:spPr bwMode="auto">
          <a:xfrm>
            <a:off x="5117432" y="986589"/>
            <a:ext cx="1919524" cy="263294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1A5676F7-06DD-4767-980D-A199CFC9271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1002" y="754857"/>
            <a:ext cx="2426155" cy="38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4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62" name="Rectangle 14"/>
          <p:cNvSpPr>
            <a:spLocks noChangeArrowheads="1"/>
          </p:cNvSpPr>
          <p:nvPr/>
        </p:nvSpPr>
        <p:spPr bwMode="auto">
          <a:xfrm>
            <a:off x="494675" y="29766"/>
            <a:ext cx="8649326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rear panel behind monitor array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E6795893-E786-4082-ABC1-EBD088DC80F6}"/>
              </a:ext>
            </a:extLst>
          </p:cNvPr>
          <p:cNvSpPr txBox="1"/>
          <p:nvPr/>
        </p:nvSpPr>
        <p:spPr>
          <a:xfrm>
            <a:off x="494673" y="849048"/>
            <a:ext cx="7818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Perforated Sheet Steel Panel, height 600mm.</a:t>
            </a:r>
            <a:br>
              <a:rPr lang="en-US" sz="1800" dirty="0"/>
            </a:br>
            <a:r>
              <a:rPr lang="en-US" sz="1800" dirty="0"/>
              <a:t>Mounted to the back of the tabletop behind the monitor array</a:t>
            </a:r>
            <a:br>
              <a:rPr lang="en-US" sz="1800" dirty="0"/>
            </a:br>
            <a:r>
              <a:rPr lang="en-US" sz="1800" dirty="0"/>
              <a:t>to hide cable and monitor rear sides.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771BCFBD-039A-4312-8C05-27C68BA120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8191" y="2098964"/>
            <a:ext cx="1243400" cy="296141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BB93223E-265A-4769-8FB2-21AC01CCFA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2945" y="1356156"/>
            <a:ext cx="4391869" cy="380511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0C404F4C-C468-4BAF-85A4-19740B621E90}"/>
              </a:ext>
            </a:extLst>
          </p:cNvPr>
          <p:cNvSpPr txBox="1"/>
          <p:nvPr/>
        </p:nvSpPr>
        <p:spPr>
          <a:xfrm>
            <a:off x="609309" y="2098964"/>
            <a:ext cx="254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Perforation minimizes sound reflections.</a:t>
            </a:r>
          </a:p>
        </p:txBody>
      </p:sp>
    </p:spTree>
    <p:extLst>
      <p:ext uri="{BB962C8B-B14F-4D97-AF65-F5344CB8AC3E}">
        <p14:creationId xmlns:p14="http://schemas.microsoft.com/office/powerpoint/2010/main" val="1863227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AB5E651D-8920-4D68-ACB2-56E72627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-14166"/>
            <a:ext cx="8284490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Overhead LED lamp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7B546240-D811-4FFF-8AA7-455783912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995" y="941696"/>
            <a:ext cx="4166143" cy="420180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59BD644B-3982-4144-BE21-8708EC199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86" y="3287858"/>
            <a:ext cx="3990148" cy="177251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5666AA3C-D902-4D14-AB4A-253ABFEEE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40" y="941696"/>
            <a:ext cx="3346450" cy="23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4434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7" name="Rectangle 9"/>
          <p:cNvSpPr>
            <a:spLocks noChangeArrowheads="1"/>
          </p:cNvSpPr>
          <p:nvPr/>
        </p:nvSpPr>
        <p:spPr bwMode="auto">
          <a:xfrm>
            <a:off x="522288" y="315516"/>
            <a:ext cx="7769456" cy="4560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t-EE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Type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 arm </a:t>
            </a:r>
            <a:r>
              <a:rPr lang="et-EE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t-EE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digital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t-EE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clock</a:t>
            </a:r>
            <a:r>
              <a:rPr lang="en-US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D22CAAF1-7B26-4C09-8F70-3529C2731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16" y="1058237"/>
            <a:ext cx="4293903" cy="3929377"/>
          </a:xfrm>
          <a:prstGeom prst="rect">
            <a:avLst/>
          </a:prstGeom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xmlns="" id="{39ABAC4D-E3EF-4A83-BE80-1BCC483AC8D5}"/>
              </a:ext>
            </a:extLst>
          </p:cNvPr>
          <p:cNvCxnSpPr>
            <a:cxnSpLocks/>
          </p:cNvCxnSpPr>
          <p:nvPr/>
        </p:nvCxnSpPr>
        <p:spPr bwMode="auto">
          <a:xfrm flipH="1">
            <a:off x="4396743" y="2157573"/>
            <a:ext cx="1531446" cy="308387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FD40208D-517E-4EEC-873A-4D814F81DF34}"/>
              </a:ext>
            </a:extLst>
          </p:cNvPr>
          <p:cNvSpPr txBox="1"/>
          <p:nvPr/>
        </p:nvSpPr>
        <p:spPr>
          <a:xfrm>
            <a:off x="4662774" y="1058238"/>
            <a:ext cx="4070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Digital clock to be mounted on an articulated arm</a:t>
            </a:r>
          </a:p>
          <a:p>
            <a:pPr algn="l"/>
            <a:r>
              <a:rPr lang="en-US" sz="1400" dirty="0"/>
              <a:t>Knürr type G, mounted to the lower extrusion</a:t>
            </a:r>
          </a:p>
          <a:p>
            <a:pPr algn="l"/>
            <a:r>
              <a:rPr lang="en-US" sz="1400" dirty="0"/>
              <a:t>Clock is not included in o</a:t>
            </a:r>
            <a:r>
              <a:rPr lang="et-EE" sz="1400" dirty="0" err="1"/>
              <a:t>ffer</a:t>
            </a:r>
            <a:r>
              <a:rPr lang="et-EE" sz="1400" dirty="0"/>
              <a:t>.</a:t>
            </a:r>
            <a:endParaRPr lang="en-US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395CAF28-A1E0-4983-83F9-0EA4A7FB2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364" y="2750695"/>
            <a:ext cx="2198670" cy="2028535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xmlns="" id="{5071216B-1A8D-4830-AB26-F6616DAA07EE}"/>
              </a:ext>
            </a:extLst>
          </p:cNvPr>
          <p:cNvCxnSpPr>
            <a:cxnSpLocks/>
          </p:cNvCxnSpPr>
          <p:nvPr/>
        </p:nvCxnSpPr>
        <p:spPr bwMode="auto">
          <a:xfrm>
            <a:off x="6693912" y="2157572"/>
            <a:ext cx="426079" cy="1046738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5163421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62" name="Rectangle 14"/>
          <p:cNvSpPr>
            <a:spLocks noChangeArrowheads="1"/>
          </p:cNvSpPr>
          <p:nvPr/>
        </p:nvSpPr>
        <p:spPr bwMode="auto">
          <a:xfrm>
            <a:off x="539750" y="29766"/>
            <a:ext cx="8027988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Ergocon</a:t>
            </a:r>
            <a:r>
              <a:rPr lang="en-US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Cable &amp; Installation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0DEFBC56-0643-4EFB-A7B6-E811CAFE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839" y="1672874"/>
            <a:ext cx="3075511" cy="250494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8FD0F039-5E72-4D97-929C-D313F3F72477}"/>
              </a:ext>
            </a:extLst>
          </p:cNvPr>
          <p:cNvSpPr txBox="1"/>
          <p:nvPr/>
        </p:nvSpPr>
        <p:spPr>
          <a:xfrm>
            <a:off x="470079" y="850005"/>
            <a:ext cx="654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/>
              <a:t>Ergocon Smart Side Element with multiple advantages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302827D5-BD8B-464D-8705-EFE4C4D7BD62}"/>
              </a:ext>
            </a:extLst>
          </p:cNvPr>
          <p:cNvSpPr txBox="1"/>
          <p:nvPr/>
        </p:nvSpPr>
        <p:spPr>
          <a:xfrm>
            <a:off x="1293164" y="1200019"/>
            <a:ext cx="2725044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rgbClr val="FF6600"/>
                </a:solidFill>
              </a:rPr>
              <a:t>Anti- collision</a:t>
            </a:r>
          </a:p>
          <a:p>
            <a:pPr algn="l"/>
            <a:r>
              <a:rPr lang="en-US" sz="1100" dirty="0"/>
              <a:t>with integrated Piezo sensors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xmlns="" id="{4F5C4897-0A57-4945-BAFB-4B88FE39B0A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28490" y="1572249"/>
            <a:ext cx="1188964" cy="100625"/>
          </a:xfrm>
          <a:prstGeom prst="line">
            <a:avLst/>
          </a:prstGeom>
          <a:noFill/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0DC5C384-776C-4745-AE52-77365B552412}"/>
              </a:ext>
            </a:extLst>
          </p:cNvPr>
          <p:cNvSpPr txBox="1"/>
          <p:nvPr/>
        </p:nvSpPr>
        <p:spPr>
          <a:xfrm>
            <a:off x="5117027" y="1157348"/>
            <a:ext cx="2725044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rgbClr val="FF6600"/>
                </a:solidFill>
              </a:rPr>
              <a:t>Safe cable-management</a:t>
            </a:r>
          </a:p>
          <a:p>
            <a:pPr algn="l"/>
            <a:r>
              <a:rPr lang="en-US" sz="1100" dirty="0"/>
              <a:t>For optimized cable bending radii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0BFC0B6A-9416-4688-93B9-791165087DFC}"/>
              </a:ext>
            </a:extLst>
          </p:cNvPr>
          <p:cNvSpPr txBox="1"/>
          <p:nvPr/>
        </p:nvSpPr>
        <p:spPr>
          <a:xfrm>
            <a:off x="6426350" y="2409818"/>
            <a:ext cx="272504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rgbClr val="FF6600"/>
                </a:solidFill>
              </a:rPr>
              <a:t>Multiple Installation options</a:t>
            </a:r>
          </a:p>
          <a:p>
            <a:pPr algn="l"/>
            <a:r>
              <a:rPr lang="en-US" sz="1100" dirty="0"/>
              <a:t>Integration of power and data transfer points with Knürr accessories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5AD24ACC-7597-4506-89F3-E6DC046A4621}"/>
              </a:ext>
            </a:extLst>
          </p:cNvPr>
          <p:cNvSpPr txBox="1"/>
          <p:nvPr/>
        </p:nvSpPr>
        <p:spPr>
          <a:xfrm>
            <a:off x="2460450" y="4032363"/>
            <a:ext cx="27250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rgbClr val="FF6600"/>
                </a:solidFill>
              </a:rPr>
              <a:t>Consistent grounding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xmlns="" id="{AE3753A1-C10A-4E8C-9134-EA67079911C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82603" y="4163168"/>
            <a:ext cx="328412" cy="1"/>
          </a:xfrm>
          <a:prstGeom prst="line">
            <a:avLst/>
          </a:prstGeom>
          <a:noFill/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86B5A3AF-8EC3-426C-9D2C-7C40BB89C7CE}"/>
              </a:ext>
            </a:extLst>
          </p:cNvPr>
          <p:cNvSpPr txBox="1"/>
          <p:nvPr/>
        </p:nvSpPr>
        <p:spPr>
          <a:xfrm>
            <a:off x="4518125" y="4176047"/>
            <a:ext cx="185691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rgbClr val="FF6600"/>
                </a:solidFill>
              </a:rPr>
              <a:t>Easy access</a:t>
            </a:r>
          </a:p>
          <a:p>
            <a:pPr algn="l"/>
            <a:r>
              <a:rPr lang="en-US" sz="1100" dirty="0"/>
              <a:t>for service and installation through fully removable covers, optional with lock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7E65D632-0D0C-45AC-96B0-F4D43BA13329}"/>
              </a:ext>
            </a:extLst>
          </p:cNvPr>
          <p:cNvSpPr txBox="1"/>
          <p:nvPr/>
        </p:nvSpPr>
        <p:spPr>
          <a:xfrm>
            <a:off x="6574631" y="4064779"/>
            <a:ext cx="200889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rgbClr val="FF6600"/>
                </a:solidFill>
              </a:rPr>
              <a:t>Hidden cable routing</a:t>
            </a:r>
          </a:p>
          <a:p>
            <a:pPr algn="l"/>
            <a:r>
              <a:rPr lang="en-US" sz="1100" dirty="0"/>
              <a:t>From the raised floor through spacious cabling openings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xmlns="" id="{7412436D-224B-429A-8890-A0E07A75EDB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707678" y="4163168"/>
            <a:ext cx="892329" cy="12879"/>
          </a:xfrm>
          <a:prstGeom prst="line">
            <a:avLst/>
          </a:prstGeom>
          <a:noFill/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54074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78FF5E5A-6EF4-4F49-AFBD-146245E0A20F}"/>
              </a:ext>
            </a:extLst>
          </p:cNvPr>
          <p:cNvSpPr txBox="1"/>
          <p:nvPr/>
        </p:nvSpPr>
        <p:spPr>
          <a:xfrm>
            <a:off x="539750" y="868446"/>
            <a:ext cx="525837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rgbClr val="FF6600"/>
                </a:solidFill>
              </a:rPr>
              <a:t>Intelligent cabling</a:t>
            </a:r>
          </a:p>
          <a:p>
            <a:pPr algn="l"/>
            <a:r>
              <a:rPr lang="en-US" sz="1400" dirty="0"/>
              <a:t>High-volume concealed cable raceways in the legs, access from in- and outside, bottom  and from installation cabinet in base.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44175639-4360-4546-87FA-255F2D5FA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674" y="3042410"/>
            <a:ext cx="2337897" cy="19697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B2D3B552-4AEB-4301-8AB3-A55B53BED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675" y="918123"/>
            <a:ext cx="2337897" cy="200324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5D6DD932-1A96-4AA6-95AC-A244D7927236}"/>
              </a:ext>
            </a:extLst>
          </p:cNvPr>
          <p:cNvSpPr txBox="1"/>
          <p:nvPr/>
        </p:nvSpPr>
        <p:spPr>
          <a:xfrm>
            <a:off x="539750" y="1714832"/>
            <a:ext cx="447905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Space for PDUs, connector boxes or other equipment.</a:t>
            </a:r>
          </a:p>
          <a:p>
            <a:pPr algn="l"/>
            <a:r>
              <a:rPr lang="en-US" sz="1400" dirty="0"/>
              <a:t>Inside space:</a:t>
            </a:r>
            <a:br>
              <a:rPr lang="en-US" sz="1400" dirty="0"/>
            </a:br>
            <a:r>
              <a:rPr lang="en-US" sz="1400" dirty="0" err="1"/>
              <a:t>130mm</a:t>
            </a:r>
            <a:r>
              <a:rPr lang="en-US" sz="1400" dirty="0"/>
              <a:t> x </a:t>
            </a:r>
            <a:r>
              <a:rPr lang="en-US" sz="1400" dirty="0" err="1"/>
              <a:t>450mm</a:t>
            </a:r>
            <a:endParaRPr lang="en-US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0FB660D3-D804-4A3A-A7E4-FACC0FC2E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945" y="2120104"/>
            <a:ext cx="3377763" cy="2892030"/>
          </a:xfrm>
          <a:prstGeom prst="rect">
            <a:avLst/>
          </a:prstGeom>
        </p:spPr>
      </p:pic>
      <p:sp>
        <p:nvSpPr>
          <p:cNvPr id="10" name="Rectangle 14">
            <a:extLst>
              <a:ext uri="{FF2B5EF4-FFF2-40B4-BE49-F238E27FC236}">
                <a16:creationId xmlns:a16="http://schemas.microsoft.com/office/drawing/2014/main" xmlns="" id="{213FDF21-AEB0-47B1-B437-F308C37A4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9766"/>
            <a:ext cx="8027988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Ergocon</a:t>
            </a:r>
            <a:r>
              <a:rPr lang="en-US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i="1" cap="small" dirty="0">
                <a:solidFill>
                  <a:schemeClr val="tx1"/>
                </a:solidFill>
              </a:rPr>
              <a:t>Cable &amp; Installation</a:t>
            </a:r>
            <a:endParaRPr lang="en-US" sz="3200" b="1" i="1" cap="smal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6723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cap="small" dirty="0" err="1">
                <a:cs typeface="+mj-cs"/>
              </a:rPr>
              <a:t>Knürr</a:t>
            </a:r>
            <a:r>
              <a:rPr lang="en-US" cap="small" dirty="0">
                <a:cs typeface="+mj-cs"/>
              </a:rPr>
              <a:t> </a:t>
            </a:r>
            <a:r>
              <a:rPr lang="en-US" cap="small" dirty="0" err="1">
                <a:cs typeface="+mj-cs"/>
              </a:rPr>
              <a:t>Ergocon</a:t>
            </a:r>
            <a:r>
              <a:rPr lang="et-EE" cap="small" dirty="0">
                <a:cs typeface="+mj-cs"/>
              </a:rPr>
              <a:t> </a:t>
            </a:r>
            <a:r>
              <a:rPr lang="et-EE" sz="2000" cap="small" dirty="0">
                <a:cs typeface="+mj-cs"/>
              </a:rPr>
              <a:t>(</a:t>
            </a:r>
            <a:r>
              <a:rPr lang="et-EE" sz="2000" cap="small" dirty="0" err="1">
                <a:cs typeface="+mj-cs"/>
              </a:rPr>
              <a:t>detailed</a:t>
            </a:r>
            <a:r>
              <a:rPr lang="et-EE" sz="2000" cap="small" dirty="0">
                <a:cs typeface="+mj-cs"/>
              </a:rPr>
              <a:t> </a:t>
            </a:r>
            <a:r>
              <a:rPr lang="et-EE" sz="2000" cap="small" dirty="0" err="1">
                <a:cs typeface="+mj-cs"/>
              </a:rPr>
              <a:t>drawings</a:t>
            </a:r>
            <a:r>
              <a:rPr lang="et-EE" sz="2000" cap="small" dirty="0">
                <a:cs typeface="+mj-cs"/>
              </a:rPr>
              <a:t> in CAD)</a:t>
            </a:r>
            <a:endParaRPr lang="en-US" sz="2000" cap="small" dirty="0"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40180B-F656-4247-9208-713F185258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813" y="847725"/>
            <a:ext cx="6744987" cy="421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62" name="Rectangle 14"/>
          <p:cNvSpPr>
            <a:spLocks noChangeArrowheads="1"/>
          </p:cNvSpPr>
          <p:nvPr/>
        </p:nvSpPr>
        <p:spPr bwMode="auto">
          <a:xfrm>
            <a:off x="494675" y="29766"/>
            <a:ext cx="8649326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Ergocon</a:t>
            </a:r>
            <a:r>
              <a:rPr lang="en-US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i="1" cap="small" dirty="0">
                <a:solidFill>
                  <a:schemeClr val="tx1"/>
                </a:solidFill>
              </a:rPr>
              <a:t>Cable &amp; Installation</a:t>
            </a:r>
            <a:endParaRPr lang="en-US" sz="3200" b="1" i="1" cap="smal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3E86BC1C-7B5C-4119-99B9-AADAD55273C5}"/>
              </a:ext>
            </a:extLst>
          </p:cNvPr>
          <p:cNvSpPr txBox="1"/>
          <p:nvPr/>
        </p:nvSpPr>
        <p:spPr>
          <a:xfrm>
            <a:off x="524192" y="3836397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Front access Space (height 198/</a:t>
            </a:r>
            <a:r>
              <a:rPr lang="en-US" sz="1400" dirty="0" err="1"/>
              <a:t>140mm</a:t>
            </a:r>
            <a:r>
              <a:rPr lang="en-US" sz="1400" dirty="0"/>
              <a:t>, depth </a:t>
            </a:r>
            <a:r>
              <a:rPr lang="en-US" sz="1400" dirty="0" err="1"/>
              <a:t>120mm</a:t>
            </a:r>
            <a:r>
              <a:rPr lang="en-US" sz="1400" dirty="0"/>
              <a:t>) over full width for cable, PDUs, power distribution boxes, video splitter etc.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E6795893-E786-4082-ABC1-EBD088DC80F6}"/>
              </a:ext>
            </a:extLst>
          </p:cNvPr>
          <p:cNvSpPr txBox="1"/>
          <p:nvPr/>
        </p:nvSpPr>
        <p:spPr>
          <a:xfrm>
            <a:off x="494673" y="849048"/>
            <a:ext cx="835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Installation Module below worktop (featured with all ATC consoles)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EB7AF58-7D97-4795-A292-50381AC92F39}"/>
              </a:ext>
            </a:extLst>
          </p:cNvPr>
          <p:cNvSpPr/>
          <p:nvPr/>
        </p:nvSpPr>
        <p:spPr>
          <a:xfrm>
            <a:off x="874070" y="3027009"/>
            <a:ext cx="32214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Installation Module below worktop with</a:t>
            </a:r>
            <a:br>
              <a:rPr lang="en-US" sz="1400" dirty="0"/>
            </a:br>
            <a:r>
              <a:rPr lang="en-US" sz="1400" dirty="0"/>
              <a:t>removable perforated front panel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6F7D9ECB-0CC1-4866-BE0A-8BCA337B6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88" y="1218380"/>
            <a:ext cx="3944242" cy="162880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ED7333D2-5B53-402D-A5C6-C502F3338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978" y="3514606"/>
            <a:ext cx="3888060" cy="1441397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xmlns="" id="{9E577105-5DA9-46FF-99C1-F511485FB96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604170" y="2377659"/>
            <a:ext cx="615548" cy="649350"/>
          </a:xfrm>
          <a:prstGeom prst="lin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B0A2C7A7-1E9A-471F-96E4-6EE3F8F89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338" y="1218380"/>
            <a:ext cx="4027954" cy="1570619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xmlns="" id="{35A6E7D5-CD1F-457B-98D6-C00009766CA4}"/>
              </a:ext>
            </a:extLst>
          </p:cNvPr>
          <p:cNvCxnSpPr>
            <a:cxnSpLocks/>
          </p:cNvCxnSpPr>
          <p:nvPr/>
        </p:nvCxnSpPr>
        <p:spPr bwMode="auto">
          <a:xfrm>
            <a:off x="4685975" y="4235304"/>
            <a:ext cx="850005" cy="399245"/>
          </a:xfrm>
          <a:prstGeom prst="lin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xmlns="" id="{B5A77F22-EDDE-43CA-B410-565F7FC09E25}"/>
              </a:ext>
            </a:extLst>
          </p:cNvPr>
          <p:cNvSpPr txBox="1"/>
          <p:nvPr/>
        </p:nvSpPr>
        <p:spPr>
          <a:xfrm>
            <a:off x="4803820" y="3004442"/>
            <a:ext cx="4340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Always free access to PDU mounted under worktop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xmlns="" id="{566D742D-8DE5-4016-A326-A1EB2344AC7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608749" y="2105696"/>
            <a:ext cx="284499" cy="970091"/>
          </a:xfrm>
          <a:prstGeom prst="lin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xmlns="" id="{5790648B-8BB1-4A42-954F-B3E4020F3F5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007994" y="3312219"/>
            <a:ext cx="361077" cy="744627"/>
          </a:xfrm>
          <a:prstGeom prst="lin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55180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62" name="Rectangle 14"/>
          <p:cNvSpPr>
            <a:spLocks noChangeArrowheads="1"/>
          </p:cNvSpPr>
          <p:nvPr/>
        </p:nvSpPr>
        <p:spPr bwMode="auto">
          <a:xfrm>
            <a:off x="494675" y="29766"/>
            <a:ext cx="8649326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Ergocon</a:t>
            </a:r>
            <a:r>
              <a:rPr lang="en-US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i="1" cap="small" dirty="0">
                <a:solidFill>
                  <a:schemeClr val="tx1"/>
                </a:solidFill>
              </a:rPr>
              <a:t>Cable &amp; Installation</a:t>
            </a:r>
            <a:endParaRPr lang="en-US" sz="3200" b="1" i="1" cap="smal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E6795893-E786-4082-ABC1-EBD088DC80F6}"/>
              </a:ext>
            </a:extLst>
          </p:cNvPr>
          <p:cNvSpPr txBox="1"/>
          <p:nvPr/>
        </p:nvSpPr>
        <p:spPr>
          <a:xfrm>
            <a:off x="494673" y="849048"/>
            <a:ext cx="747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Installation Space below worktop on the rear of console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FFBBD584-F20C-4AE2-A22C-CA74D08F2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647103" y="1355400"/>
            <a:ext cx="3280212" cy="243619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D16B5924-35A6-41C9-8CCC-6BD23A169CB1}"/>
              </a:ext>
            </a:extLst>
          </p:cNvPr>
          <p:cNvSpPr txBox="1"/>
          <p:nvPr/>
        </p:nvSpPr>
        <p:spPr>
          <a:xfrm>
            <a:off x="4047680" y="1614143"/>
            <a:ext cx="4777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Open rear space with depth of 380mm for cable raceways. </a:t>
            </a:r>
          </a:p>
        </p:txBody>
      </p:sp>
    </p:spTree>
    <p:extLst>
      <p:ext uri="{BB962C8B-B14F-4D97-AF65-F5344CB8AC3E}">
        <p14:creationId xmlns:p14="http://schemas.microsoft.com/office/powerpoint/2010/main" val="3536962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FE9EA0FB-A5F1-493B-963E-98381FEB7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563" y="1473648"/>
            <a:ext cx="4225438" cy="174773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2F30E1E3-E518-4DB2-915F-2ECE8A2E36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8428"/>
          <a:stretch/>
        </p:blipFill>
        <p:spPr>
          <a:xfrm>
            <a:off x="598471" y="1348988"/>
            <a:ext cx="4066410" cy="1925466"/>
          </a:xfrm>
          <a:prstGeom prst="rect">
            <a:avLst/>
          </a:prstGeom>
        </p:spPr>
      </p:pic>
      <p:sp>
        <p:nvSpPr>
          <p:cNvPr id="744462" name="Rectangle 14"/>
          <p:cNvSpPr>
            <a:spLocks noChangeArrowheads="1"/>
          </p:cNvSpPr>
          <p:nvPr/>
        </p:nvSpPr>
        <p:spPr bwMode="auto">
          <a:xfrm>
            <a:off x="494675" y="29766"/>
            <a:ext cx="8649326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Ergocon</a:t>
            </a:r>
            <a:r>
              <a:rPr lang="en-US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i="1" cap="small" dirty="0">
                <a:solidFill>
                  <a:schemeClr val="tx1"/>
                </a:solidFill>
              </a:rPr>
              <a:t>Cable &amp; Installation</a:t>
            </a:r>
            <a:endParaRPr lang="en-US" sz="3200" b="1" i="1" cap="smal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3E86BC1C-7B5C-4119-99B9-AADAD55273C5}"/>
              </a:ext>
            </a:extLst>
          </p:cNvPr>
          <p:cNvSpPr txBox="1"/>
          <p:nvPr/>
        </p:nvSpPr>
        <p:spPr>
          <a:xfrm>
            <a:off x="656511" y="3613165"/>
            <a:ext cx="45524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Largest space for tower- or 19“ workstations with high space requirements, typically high-power server and rack module equipment.</a:t>
            </a:r>
          </a:p>
          <a:p>
            <a:pPr algn="l"/>
            <a:r>
              <a:rPr lang="en-US" sz="1400" dirty="0"/>
              <a:t>Perforated rear panel for best ventilation.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xmlns="" id="{18C5C107-6B98-4625-900E-50309863B05E}"/>
              </a:ext>
            </a:extLst>
          </p:cNvPr>
          <p:cNvCxnSpPr>
            <a:cxnSpLocks/>
          </p:cNvCxnSpPr>
          <p:nvPr/>
        </p:nvCxnSpPr>
        <p:spPr bwMode="auto">
          <a:xfrm flipV="1">
            <a:off x="2631676" y="2415538"/>
            <a:ext cx="93065" cy="1048276"/>
          </a:xfrm>
          <a:prstGeom prst="line">
            <a:avLst/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E6795893-E786-4082-ABC1-EBD088DC80F6}"/>
              </a:ext>
            </a:extLst>
          </p:cNvPr>
          <p:cNvSpPr txBox="1"/>
          <p:nvPr/>
        </p:nvSpPr>
        <p:spPr>
          <a:xfrm>
            <a:off x="494673" y="849048"/>
            <a:ext cx="827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Installation floor pedestal, while keeping the Installation Module below worktop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EB7AF58-7D97-4795-A292-50381AC92F39}"/>
              </a:ext>
            </a:extLst>
          </p:cNvPr>
          <p:cNvSpPr/>
          <p:nvPr/>
        </p:nvSpPr>
        <p:spPr>
          <a:xfrm>
            <a:off x="5724113" y="3859403"/>
            <a:ext cx="14781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Installation Module below worktop </a:t>
            </a:r>
            <a:endParaRPr lang="de-DE" sz="1400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xmlns="" id="{35A6E7D5-CD1F-457B-98D6-C00009766CA4}"/>
              </a:ext>
            </a:extLst>
          </p:cNvPr>
          <p:cNvCxnSpPr>
            <a:cxnSpLocks/>
          </p:cNvCxnSpPr>
          <p:nvPr/>
        </p:nvCxnSpPr>
        <p:spPr bwMode="auto">
          <a:xfrm flipV="1">
            <a:off x="6364249" y="2835446"/>
            <a:ext cx="355050" cy="1023957"/>
          </a:xfrm>
          <a:prstGeom prst="lin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xmlns="" id="{9E577105-5DA9-46FF-99C1-F511485FB96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793889" y="1811490"/>
            <a:ext cx="1930224" cy="2047913"/>
          </a:xfrm>
          <a:prstGeom prst="lin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39996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5310A347-6FBA-4AB4-B1D4-39BECF51D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64" y="3147488"/>
            <a:ext cx="2661602" cy="192681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CD6C31BB-B6D5-4086-9410-38460BCB3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464" y="886163"/>
            <a:ext cx="3652341" cy="220999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3E86BC1C-7B5C-4119-99B9-AADAD55273C5}"/>
              </a:ext>
            </a:extLst>
          </p:cNvPr>
          <p:cNvSpPr txBox="1"/>
          <p:nvPr/>
        </p:nvSpPr>
        <p:spPr>
          <a:xfrm>
            <a:off x="1732803" y="2423680"/>
            <a:ext cx="2908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Open for access to raised floor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Cover plates available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C4418BD4-B53D-43AA-99FA-6B6A0D65F5C6}"/>
              </a:ext>
            </a:extLst>
          </p:cNvPr>
          <p:cNvSpPr txBox="1"/>
          <p:nvPr/>
        </p:nvSpPr>
        <p:spPr>
          <a:xfrm>
            <a:off x="1590052" y="4551085"/>
            <a:ext cx="1597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</a:rPr>
              <a:t>19” swivel frame,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4HU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0ADA9035-4533-4CE4-B863-37BA387B8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16808" y="1257823"/>
            <a:ext cx="3390732" cy="263949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12F7FF9D-7262-4925-8FB0-5984BF550B9F}"/>
              </a:ext>
            </a:extLst>
          </p:cNvPr>
          <p:cNvSpPr txBox="1"/>
          <p:nvPr/>
        </p:nvSpPr>
        <p:spPr>
          <a:xfrm>
            <a:off x="5427195" y="4387120"/>
            <a:ext cx="324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Access from/to workstation pedestal into side elements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xmlns="" id="{430005DB-5C8A-4105-88F7-C933A9406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75" y="29766"/>
            <a:ext cx="8649326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3200" b="1" i="1" cap="small" dirty="0">
                <a:solidFill>
                  <a:schemeClr val="tx1"/>
                </a:solidFill>
              </a:rPr>
              <a:t>Cable &amp; Installation </a:t>
            </a:r>
            <a:endParaRPr lang="en-US" sz="3200" b="1" i="1" cap="smal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D38E2F86-F3E3-4040-9C2E-1FF5BC092802}"/>
              </a:ext>
            </a:extLst>
          </p:cNvPr>
          <p:cNvSpPr/>
          <p:nvPr/>
        </p:nvSpPr>
        <p:spPr>
          <a:xfrm>
            <a:off x="535553" y="824608"/>
            <a:ext cx="2814297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Installation pedestal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2998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xmlns="" id="{4DBA1A8B-5974-462B-AAF4-16D8965D7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75" y="29766"/>
            <a:ext cx="8649326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Installation space dimensions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A99694C9-D3C7-4332-99D3-C80D72D18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31" y="1082526"/>
            <a:ext cx="8364828" cy="184193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55EB3CB7-A75F-4619-871B-6103E487132F}"/>
              </a:ext>
            </a:extLst>
          </p:cNvPr>
          <p:cNvSpPr txBox="1"/>
          <p:nvPr/>
        </p:nvSpPr>
        <p:spPr>
          <a:xfrm>
            <a:off x="607542" y="849479"/>
            <a:ext cx="8223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/>
              <a:t>Installation Module                                        KVM </a:t>
            </a:r>
            <a:r>
              <a:rPr lang="de-DE" sz="1400" dirty="0" err="1"/>
              <a:t>ready</a:t>
            </a:r>
            <a:r>
              <a:rPr lang="de-DE" sz="1400" dirty="0"/>
              <a:t> 6HU                    Technical </a:t>
            </a:r>
            <a:r>
              <a:rPr lang="de-DE" sz="1400" dirty="0" err="1"/>
              <a:t>floor</a:t>
            </a:r>
            <a:r>
              <a:rPr lang="de-DE" sz="1400" dirty="0"/>
              <a:t> </a:t>
            </a:r>
            <a:r>
              <a:rPr lang="de-DE" sz="1400" dirty="0" err="1"/>
              <a:t>pedestal</a:t>
            </a:r>
            <a:r>
              <a:rPr lang="de-DE" sz="1400" dirty="0"/>
              <a:t> 8HU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5452A771-AE9B-49E0-8545-6072CE276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866" y="4172755"/>
            <a:ext cx="2070791" cy="93225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0771F28E-0E90-4B73-917E-09B8F03A2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11" y="4043454"/>
            <a:ext cx="2145494" cy="92903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AF56C16-C6C0-40D4-B780-38A6A59ED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118" y="4261898"/>
            <a:ext cx="2041302" cy="87653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910380DA-A58F-4CDA-883C-1388B0632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11" y="2717125"/>
            <a:ext cx="2328182" cy="121847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FD2DA9EC-1D75-44D7-B849-52540657C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1006" y="2746478"/>
            <a:ext cx="2484515" cy="101130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202BC99F-BA29-4039-A5BC-FC9ECD021D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9740" y="2924464"/>
            <a:ext cx="1622738" cy="10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4849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3F7CE99-7D64-45E5-8DD9-B8ED8EF60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852"/>
          <a:stretch/>
        </p:blipFill>
        <p:spPr>
          <a:xfrm>
            <a:off x="3618963" y="1671502"/>
            <a:ext cx="5108825" cy="3146937"/>
          </a:xfrm>
          <a:prstGeom prst="rect">
            <a:avLst/>
          </a:prstGeom>
        </p:spPr>
      </p:pic>
      <p:sp>
        <p:nvSpPr>
          <p:cNvPr id="744462" name="Rectangle 14"/>
          <p:cNvSpPr>
            <a:spLocks noChangeArrowheads="1"/>
          </p:cNvSpPr>
          <p:nvPr/>
        </p:nvSpPr>
        <p:spPr bwMode="auto">
          <a:xfrm>
            <a:off x="539750" y="29766"/>
            <a:ext cx="8558530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Power sockets: </a:t>
            </a:r>
            <a:r>
              <a:rPr lang="en-US" sz="24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Ergocon Functional Unit</a:t>
            </a:r>
            <a:endParaRPr lang="en-US" sz="3200" b="1" i="1" cap="smal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106CAB8A-8183-4374-842B-D6979C8A502D}"/>
              </a:ext>
            </a:extLst>
          </p:cNvPr>
          <p:cNvSpPr txBox="1"/>
          <p:nvPr/>
        </p:nvSpPr>
        <p:spPr>
          <a:xfrm>
            <a:off x="1150443" y="3766365"/>
            <a:ext cx="2725044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rgbClr val="FF6600"/>
                </a:solidFill>
              </a:rPr>
              <a:t>Hidden cabling</a:t>
            </a:r>
          </a:p>
          <a:p>
            <a:pPr algn="l"/>
            <a:r>
              <a:rPr lang="en-US" sz="1100" dirty="0"/>
              <a:t>From pedestals to monitor level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xmlns="" id="{4C959D0B-74DF-48C8-8CE1-344FF4A2FA1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621884" y="1709263"/>
            <a:ext cx="1834391" cy="287168"/>
          </a:xfrm>
          <a:prstGeom prst="line">
            <a:avLst/>
          </a:prstGeom>
          <a:noFill/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E773ECD4-11BB-4CCA-9EF5-6CB2261CA1D0}"/>
              </a:ext>
            </a:extLst>
          </p:cNvPr>
          <p:cNvSpPr txBox="1"/>
          <p:nvPr/>
        </p:nvSpPr>
        <p:spPr>
          <a:xfrm>
            <a:off x="5586122" y="855482"/>
            <a:ext cx="3403332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rgbClr val="FF6600"/>
                </a:solidFill>
              </a:rPr>
              <a:t>High-volume cable guiding chain</a:t>
            </a:r>
          </a:p>
          <a:p>
            <a:pPr algn="l"/>
            <a:r>
              <a:rPr lang="en-US" sz="1100" dirty="0"/>
              <a:t>For protected cabling and best cable bending radii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xmlns="" id="{CD59C061-639B-4A09-86A6-49E2BEB6242F}"/>
              </a:ext>
            </a:extLst>
          </p:cNvPr>
          <p:cNvCxnSpPr>
            <a:cxnSpLocks/>
          </p:cNvCxnSpPr>
          <p:nvPr/>
        </p:nvCxnSpPr>
        <p:spPr bwMode="auto">
          <a:xfrm flipH="1">
            <a:off x="5039603" y="1360388"/>
            <a:ext cx="1178232" cy="649565"/>
          </a:xfrm>
          <a:prstGeom prst="line">
            <a:avLst/>
          </a:prstGeom>
          <a:noFill/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0DB0BF99-7DEF-4699-8C67-27D4F900B886}"/>
              </a:ext>
            </a:extLst>
          </p:cNvPr>
          <p:cNvSpPr txBox="1"/>
          <p:nvPr/>
        </p:nvSpPr>
        <p:spPr>
          <a:xfrm>
            <a:off x="877122" y="2422680"/>
            <a:ext cx="272504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rgbClr val="FF6600"/>
                </a:solidFill>
              </a:rPr>
              <a:t>Knürr DICON module</a:t>
            </a:r>
          </a:p>
          <a:p>
            <a:pPr algn="l"/>
            <a:r>
              <a:rPr lang="en-US" sz="1100" dirty="0"/>
              <a:t>Add individual keystone modules for data and power connection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49FD76D9-F413-4225-8C8F-CC826A93F118}"/>
              </a:ext>
            </a:extLst>
          </p:cNvPr>
          <p:cNvSpPr txBox="1"/>
          <p:nvPr/>
        </p:nvSpPr>
        <p:spPr>
          <a:xfrm>
            <a:off x="860324" y="1505384"/>
            <a:ext cx="2725044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rgbClr val="FF6600"/>
                </a:solidFill>
              </a:rPr>
              <a:t>Lifting column</a:t>
            </a:r>
          </a:p>
          <a:p>
            <a:pPr algn="l"/>
            <a:r>
              <a:rPr lang="en-US" sz="1100" dirty="0"/>
              <a:t>With fixture for monitor rails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xmlns="" id="{CCCF792B-62C0-4711-8C5D-8C31C2A19CC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512965" y="2482783"/>
            <a:ext cx="1943310" cy="609464"/>
          </a:xfrm>
          <a:prstGeom prst="line">
            <a:avLst/>
          </a:prstGeom>
          <a:noFill/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69565B40-A7EC-457D-A2C2-88D33D276903}"/>
              </a:ext>
            </a:extLst>
          </p:cNvPr>
          <p:cNvSpPr txBox="1"/>
          <p:nvPr/>
        </p:nvSpPr>
        <p:spPr>
          <a:xfrm>
            <a:off x="840347" y="963024"/>
            <a:ext cx="27250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rgbClr val="FF6600"/>
                </a:solidFill>
              </a:rPr>
              <a:t>Knürr Functional Unit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xmlns="" id="{FD8A917F-4F8D-4934-A4FF-C19744ED9E5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713570" y="1106148"/>
            <a:ext cx="1252374" cy="459990"/>
          </a:xfrm>
          <a:prstGeom prst="line">
            <a:avLst/>
          </a:prstGeom>
          <a:noFill/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09857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62" name="Rectangle 14"/>
          <p:cNvSpPr>
            <a:spLocks noChangeArrowheads="1"/>
          </p:cNvSpPr>
          <p:nvPr/>
        </p:nvSpPr>
        <p:spPr bwMode="auto">
          <a:xfrm>
            <a:off x="539750" y="29766"/>
            <a:ext cx="8027988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3200" b="1" i="1" cap="small" dirty="0">
                <a:solidFill>
                  <a:schemeClr val="tx1"/>
                </a:solidFill>
              </a:rPr>
              <a:t>Power sockets: </a:t>
            </a:r>
            <a:r>
              <a:rPr lang="en-US" sz="24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Ergocon DICON module</a:t>
            </a:r>
            <a:endParaRPr lang="en-US" sz="3200" b="1" i="1" cap="smal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231159B1-28CB-4E8B-9E5A-E9D18715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11" y="1018903"/>
            <a:ext cx="8703189" cy="400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37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7" name="Rectangle 9"/>
          <p:cNvSpPr>
            <a:spLocks noChangeArrowheads="1"/>
          </p:cNvSpPr>
          <p:nvPr/>
        </p:nvSpPr>
        <p:spPr bwMode="auto">
          <a:xfrm>
            <a:off x="522288" y="315516"/>
            <a:ext cx="7769456" cy="4560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t-EE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Knürr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t-EE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Ergocon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t-EE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t-EE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detailed</a:t>
            </a:r>
            <a:r>
              <a:rPr lang="et-EE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t-EE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drawings</a:t>
            </a:r>
            <a:r>
              <a:rPr lang="et-EE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 CAD)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endParaRPr lang="en-US" sz="3200" b="1" i="1" cap="smal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2DBC01-3B13-4F9D-87D4-1C7EC0C20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12" y="919944"/>
            <a:ext cx="6680578" cy="417536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AB5E651D-8920-4D68-ACB2-56E72627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-14166"/>
            <a:ext cx="8284490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t-EE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Knürr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t-EE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Ergocon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t-EE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t-EE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detailed</a:t>
            </a:r>
            <a:r>
              <a:rPr lang="et-EE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t-EE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drawings</a:t>
            </a:r>
            <a:r>
              <a:rPr lang="et-EE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 CAD)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endParaRPr lang="en-US" sz="3200" b="1" i="1" cap="smal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D59AD2-E39F-41B7-AE48-094A18C5C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36" y="885400"/>
            <a:ext cx="6613303" cy="413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4659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AB5E651D-8920-4D68-ACB2-56E72627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9766"/>
            <a:ext cx="8284490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t-EE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Knürr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t-EE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Ergocon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t-EE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t-EE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detailed</a:t>
            </a:r>
            <a:r>
              <a:rPr lang="et-EE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t-EE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drawings</a:t>
            </a:r>
            <a:r>
              <a:rPr lang="et-EE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 CAD)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endParaRPr lang="en-US" sz="3200" b="1" i="1" cap="smal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17A14BF-F8C1-47E0-BC9A-B48389777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29" y="900753"/>
            <a:ext cx="6591611" cy="411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8531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AB5E651D-8920-4D68-ACB2-56E72627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9" y="29766"/>
            <a:ext cx="8489951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t-EE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Knürr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t-EE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Operational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t-EE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Supervisor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t-EE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Desk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endParaRPr lang="en-US" sz="3200" b="1" i="1" cap="smal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989ED6-3367-4227-B24D-37F9394CC0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37" y="862243"/>
            <a:ext cx="6627695" cy="414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0050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62" name="Rectangle 14"/>
          <p:cNvSpPr>
            <a:spLocks noChangeArrowheads="1"/>
          </p:cNvSpPr>
          <p:nvPr/>
        </p:nvSpPr>
        <p:spPr bwMode="auto">
          <a:xfrm>
            <a:off x="494675" y="29766"/>
            <a:ext cx="8649326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t-EE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Knürr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t-EE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Operational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t-EE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Supervisor</a:t>
            </a:r>
            <a:r>
              <a:rPr lang="et-EE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t-EE" sz="3200" b="1" i="1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Desk</a:t>
            </a:r>
            <a:r>
              <a:rPr lang="en-US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8CB3454-7A79-47D1-943F-37123FB68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15" y="866775"/>
            <a:ext cx="653796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07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C3B343E0-77F2-42DE-B4A5-35D52631E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75" y="29766"/>
            <a:ext cx="8649326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Ergonomic height setting 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xmlns="" id="{2D45FD34-51EC-4F17-80A0-76154ABD6DB3}"/>
              </a:ext>
            </a:extLst>
          </p:cNvPr>
          <p:cNvGrpSpPr/>
          <p:nvPr/>
        </p:nvGrpSpPr>
        <p:grpSpPr>
          <a:xfrm>
            <a:off x="1696824" y="1782355"/>
            <a:ext cx="3080506" cy="2884885"/>
            <a:chOff x="1696824" y="1782355"/>
            <a:chExt cx="3080506" cy="2884885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xmlns="" id="{020F8910-1236-49E7-BE41-DD150D7EFAC4}"/>
                </a:ext>
              </a:extLst>
            </p:cNvPr>
            <p:cNvGrpSpPr/>
            <p:nvPr/>
          </p:nvGrpSpPr>
          <p:grpSpPr>
            <a:xfrm>
              <a:off x="1696824" y="1782355"/>
              <a:ext cx="3080506" cy="2884885"/>
              <a:chOff x="1696824" y="1782355"/>
              <a:chExt cx="3080506" cy="2884885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xmlns="" id="{0D75F6E6-8697-4CFA-B136-2D12114DBB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1951" y="1782355"/>
                <a:ext cx="3025379" cy="28848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xmlns="" id="{5806BA94-174F-4B0B-AC7F-DBCDB2E1C456}"/>
                  </a:ext>
                </a:extLst>
              </p:cNvPr>
              <p:cNvSpPr txBox="1"/>
              <p:nvPr/>
            </p:nvSpPr>
            <p:spPr>
              <a:xfrm rot="16200000">
                <a:off x="1546401" y="3068189"/>
                <a:ext cx="470124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500" dirty="0" err="1"/>
                  <a:t>Hv</a:t>
                </a:r>
                <a:r>
                  <a:rPr lang="de-DE" sz="500" dirty="0"/>
                  <a:t> 0-150</a:t>
                </a:r>
              </a:p>
            </p:txBody>
          </p:sp>
        </p:grp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xmlns="" id="{D536AAFB-EE77-44B6-B6CA-E62727AFD03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13828" y="3224797"/>
              <a:ext cx="328920" cy="0"/>
            </a:xfrm>
            <a:prstGeom prst="straightConnector1">
              <a:avLst/>
            </a:prstGeom>
            <a:noFill/>
            <a:ln w="31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arrow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xmlns="" id="{E76C6D9C-7362-4050-A99D-CD63D84F7189}"/>
                </a:ext>
              </a:extLst>
            </p:cNvPr>
            <p:cNvSpPr txBox="1"/>
            <p:nvPr/>
          </p:nvSpPr>
          <p:spPr>
            <a:xfrm>
              <a:off x="2713828" y="3040131"/>
              <a:ext cx="35523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600" dirty="0"/>
                <a:t>170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xmlns="" id="{1328ED17-5CCB-48CA-92A0-EFB9AB8B3117}"/>
              </a:ext>
            </a:extLst>
          </p:cNvPr>
          <p:cNvGrpSpPr/>
          <p:nvPr/>
        </p:nvGrpSpPr>
        <p:grpSpPr>
          <a:xfrm>
            <a:off x="5373964" y="1102509"/>
            <a:ext cx="2774024" cy="3564731"/>
            <a:chOff x="5373964" y="1102509"/>
            <a:chExt cx="2774024" cy="3564731"/>
          </a:xfrm>
        </p:grpSpPr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xmlns="" id="{2B03A604-2B3E-4946-BF89-305CD5E9139F}"/>
                </a:ext>
              </a:extLst>
            </p:cNvPr>
            <p:cNvGrpSpPr/>
            <p:nvPr/>
          </p:nvGrpSpPr>
          <p:grpSpPr>
            <a:xfrm>
              <a:off x="5373964" y="1102509"/>
              <a:ext cx="2774024" cy="3564731"/>
              <a:chOff x="5373964" y="1102509"/>
              <a:chExt cx="2774024" cy="3564731"/>
            </a:xfrm>
          </p:grpSpPr>
          <p:pic>
            <p:nvPicPr>
              <p:cNvPr id="1126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5979" y="1102509"/>
                <a:ext cx="2742009" cy="35647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xmlns="" id="{CE5829C7-A236-4642-84C5-53BC64D517FC}"/>
                  </a:ext>
                </a:extLst>
              </p:cNvPr>
              <p:cNvSpPr txBox="1"/>
              <p:nvPr/>
            </p:nvSpPr>
            <p:spPr>
              <a:xfrm rot="16200000">
                <a:off x="5223541" y="2418021"/>
                <a:ext cx="470124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500" dirty="0" err="1"/>
                  <a:t>Hv</a:t>
                </a:r>
                <a:r>
                  <a:rPr lang="de-DE" sz="500" dirty="0"/>
                  <a:t> 0-150</a:t>
                </a:r>
              </a:p>
            </p:txBody>
          </p:sp>
        </p:grp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xmlns="" id="{FE438B36-622C-4E95-AC44-D95D3385B21A}"/>
                </a:ext>
              </a:extLst>
            </p:cNvPr>
            <p:cNvSpPr txBox="1"/>
            <p:nvPr/>
          </p:nvSpPr>
          <p:spPr>
            <a:xfrm>
              <a:off x="6353066" y="2407165"/>
              <a:ext cx="35523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600" dirty="0"/>
                <a:t>170</a:t>
              </a:r>
            </a:p>
          </p:txBody>
        </p: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xmlns="" id="{C8A4223F-8229-496E-AF32-A1D67A998DA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47365" y="2595326"/>
              <a:ext cx="328920" cy="0"/>
            </a:xfrm>
            <a:prstGeom prst="straightConnector1">
              <a:avLst/>
            </a:prstGeom>
            <a:noFill/>
            <a:ln w="31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arrow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63214181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62" name="Rectangle 14"/>
          <p:cNvSpPr>
            <a:spLocks noChangeArrowheads="1"/>
          </p:cNvSpPr>
          <p:nvPr/>
        </p:nvSpPr>
        <p:spPr bwMode="auto">
          <a:xfrm>
            <a:off x="494675" y="29766"/>
            <a:ext cx="8649326" cy="725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US" sz="3200" b="1" i="1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Maximum weight of console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4703D7BB-08B4-4FD1-B2AD-0D7789F0A258}"/>
              </a:ext>
            </a:extLst>
          </p:cNvPr>
          <p:cNvSpPr txBox="1"/>
          <p:nvPr/>
        </p:nvSpPr>
        <p:spPr>
          <a:xfrm>
            <a:off x="494675" y="935849"/>
            <a:ext cx="77245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The net weight of the console</a:t>
            </a:r>
          </a:p>
          <a:p>
            <a:pPr algn="l"/>
            <a:r>
              <a:rPr lang="en-US" sz="1800" dirty="0"/>
              <a:t>will be in the range of </a:t>
            </a:r>
            <a:r>
              <a:rPr lang="en-US" sz="1800" dirty="0" err="1"/>
              <a:t>300kg</a:t>
            </a:r>
            <a:r>
              <a:rPr lang="en-US" sz="1800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519E46EE-EF88-40A7-8AE1-C44B94079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" y="2030247"/>
            <a:ext cx="1247775" cy="1228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5FC52F-F98E-4078-8ACD-47080D8FA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69" y="1069068"/>
            <a:ext cx="4808581" cy="370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4085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F245F"/>
      </a:dk1>
      <a:lt1>
        <a:srgbClr val="FFFFFF"/>
      </a:lt1>
      <a:dk2>
        <a:srgbClr val="FFCC00"/>
      </a:dk2>
      <a:lt2>
        <a:srgbClr val="969696"/>
      </a:lt2>
      <a:accent1>
        <a:srgbClr val="009900"/>
      </a:accent1>
      <a:accent2>
        <a:srgbClr val="FF0000"/>
      </a:accent2>
      <a:accent3>
        <a:srgbClr val="FFFFFF"/>
      </a:accent3>
      <a:accent4>
        <a:srgbClr val="0B1D50"/>
      </a:accent4>
      <a:accent5>
        <a:srgbClr val="AACAAA"/>
      </a:accent5>
      <a:accent6>
        <a:srgbClr val="E70000"/>
      </a:accent6>
      <a:hlink>
        <a:srgbClr val="0099CC"/>
      </a:hlink>
      <a:folHlink>
        <a:srgbClr val="CC00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noFill/>
        <a:ln w="381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 algn="l">
          <a:defRPr sz="180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542</Words>
  <Application>Microsoft Office PowerPoint</Application>
  <PresentationFormat>On-screen Show (16:9)</PresentationFormat>
  <Paragraphs>91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ＭＳ Ｐゴシック</vt:lpstr>
      <vt:lpstr>Arial</vt:lpstr>
      <vt:lpstr>Times New Roman</vt:lpstr>
      <vt:lpstr>Wingdings</vt:lpstr>
      <vt:lpstr>Default Design</vt:lpstr>
      <vt:lpstr> 3D Visualization Samples</vt:lpstr>
      <vt:lpstr>Knürr Ergocon (detailed drawings in CAD)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Knuerr AG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ChristophG</dc:creator>
  <cp:lastModifiedBy>Agne Virsilaite</cp:lastModifiedBy>
  <cp:revision>435</cp:revision>
  <dcterms:created xsi:type="dcterms:W3CDTF">2005-02-11T12:33:07Z</dcterms:created>
  <dcterms:modified xsi:type="dcterms:W3CDTF">2018-04-23T10:27:32Z</dcterms:modified>
</cp:coreProperties>
</file>