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2" r:id="rId1"/>
  </p:sldMasterIdLst>
  <p:notesMasterIdLst>
    <p:notesMasterId r:id="rId9"/>
  </p:notesMasterIdLst>
  <p:sldIdLst>
    <p:sldId id="256" r:id="rId2"/>
    <p:sldId id="354" r:id="rId3"/>
    <p:sldId id="347" r:id="rId4"/>
    <p:sldId id="262" r:id="rId5"/>
    <p:sldId id="331" r:id="rId6"/>
    <p:sldId id="330" r:id="rId7"/>
    <p:sldId id="334" r:id="rId8"/>
  </p:sldIdLst>
  <p:sldSz cx="13004800" cy="9753600"/>
  <p:notesSz cx="6858000" cy="9144000"/>
  <p:defaultTextStyle>
    <a:lvl1pPr algn="ctr" defTabSz="584200">
      <a:defRPr sz="3600">
        <a:latin typeface="Helvetica Light"/>
        <a:ea typeface="Helvetica Light"/>
        <a:cs typeface="Helvetica Light"/>
        <a:sym typeface="Helvetica Light"/>
      </a:defRPr>
    </a:lvl1pPr>
    <a:lvl2pPr algn="ctr" defTabSz="584200">
      <a:defRPr sz="3600">
        <a:latin typeface="Helvetica Light"/>
        <a:ea typeface="Helvetica Light"/>
        <a:cs typeface="Helvetica Light"/>
        <a:sym typeface="Helvetica Light"/>
      </a:defRPr>
    </a:lvl2pPr>
    <a:lvl3pPr algn="ctr" defTabSz="584200">
      <a:defRPr sz="3600">
        <a:latin typeface="Helvetica Light"/>
        <a:ea typeface="Helvetica Light"/>
        <a:cs typeface="Helvetica Light"/>
        <a:sym typeface="Helvetica Light"/>
      </a:defRPr>
    </a:lvl3pPr>
    <a:lvl4pPr algn="ctr" defTabSz="584200">
      <a:defRPr sz="3600">
        <a:latin typeface="Helvetica Light"/>
        <a:ea typeface="Helvetica Light"/>
        <a:cs typeface="Helvetica Light"/>
        <a:sym typeface="Helvetica Light"/>
      </a:defRPr>
    </a:lvl4pPr>
    <a:lvl5pPr algn="ctr" defTabSz="584200">
      <a:defRPr sz="3600">
        <a:latin typeface="Helvetica Light"/>
        <a:ea typeface="Helvetica Light"/>
        <a:cs typeface="Helvetica Light"/>
        <a:sym typeface="Helvetica Light"/>
      </a:defRPr>
    </a:lvl5pPr>
    <a:lvl6pPr algn="ctr" defTabSz="584200">
      <a:defRPr sz="3600">
        <a:latin typeface="Helvetica Light"/>
        <a:ea typeface="Helvetica Light"/>
        <a:cs typeface="Helvetica Light"/>
        <a:sym typeface="Helvetica Light"/>
      </a:defRPr>
    </a:lvl6pPr>
    <a:lvl7pPr algn="ctr" defTabSz="584200">
      <a:defRPr sz="3600">
        <a:latin typeface="Helvetica Light"/>
        <a:ea typeface="Helvetica Light"/>
        <a:cs typeface="Helvetica Light"/>
        <a:sym typeface="Helvetica Light"/>
      </a:defRPr>
    </a:lvl7pPr>
    <a:lvl8pPr algn="ctr" defTabSz="584200">
      <a:defRPr sz="3600">
        <a:latin typeface="Helvetica Light"/>
        <a:ea typeface="Helvetica Light"/>
        <a:cs typeface="Helvetica Light"/>
        <a:sym typeface="Helvetica Light"/>
      </a:defRPr>
    </a:lvl8pPr>
    <a:lvl9pPr algn="ctr" defTabSz="584200">
      <a:defRPr sz="3600"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348A"/>
    <a:srgbClr val="3333CC"/>
    <a:srgbClr val="1B228A"/>
    <a:srgbClr val="6666FF"/>
    <a:srgbClr val="0066FF"/>
    <a:srgbClr val="3366FF"/>
    <a:srgbClr val="6600FF"/>
    <a:srgbClr val="251E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C7B018BB-80A7-4F77-B60F-C8B233D01FF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365C0"/>
          </a:solidFill>
        </a:fill>
      </a:tcStyle>
    </a:firstRow>
  </a:tblStyle>
  <a:tblStyle styleId="{EEE7283C-3CF3-47DC-8721-378D4A62B22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CBD23"/>
          </a:solidFill>
        </a:fill>
      </a:tcStyle>
    </a:firstRow>
  </a:tblStyle>
  <a:tblStyle styleId="{CF821DB8-F4EB-4A41-A1BA-3FCAFE7338EE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73F9B"/>
          </a:solidFill>
        </a:fill>
      </a:tcStyle>
    </a:firstRow>
  </a:tblStyle>
  <a:tblStyle styleId="{33BA23B1-9221-436E-865A-0063620EA4FD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2708684C-4D16-4618-839F-0558EEFCDFE6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62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27" name="Shape 2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23776225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75" name="Shape 17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ct val="117999"/>
              </a:lnSpc>
            </a:lvl1pPr>
          </a:lstStyle>
          <a:p>
            <a:pPr lvl="0">
              <a:defRPr sz="1800"/>
            </a:pPr>
            <a:r>
              <a:rPr sz="2200"/>
              <a:t>Softo funkcionalumo akcentas- lengvai suprantams, praktiškas, gerai apgalvotas, remiantis patirtimi.</a:t>
            </a:r>
          </a:p>
        </p:txBody>
      </p:sp>
    </p:spTree>
    <p:extLst>
      <p:ext uri="{BB962C8B-B14F-4D97-AF65-F5344CB8AC3E}">
        <p14:creationId xmlns:p14="http://schemas.microsoft.com/office/powerpoint/2010/main" val="3277554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24" name="Shape 12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ct val="117999"/>
              </a:lnSpc>
            </a:lvl1pPr>
          </a:lstStyle>
          <a:p>
            <a:pPr lvl="0">
              <a:defRPr sz="1800"/>
            </a:pPr>
            <a:r>
              <a:rPr sz="2200"/>
              <a:t>nežinojau kas yra GUI trumpinys paskutinėje pastraipoje</a:t>
            </a:r>
          </a:p>
        </p:txBody>
      </p:sp>
    </p:spTree>
    <p:extLst>
      <p:ext uri="{BB962C8B-B14F-4D97-AF65-F5344CB8AC3E}">
        <p14:creationId xmlns:p14="http://schemas.microsoft.com/office/powerpoint/2010/main" val="3663411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6165239" y="1663902"/>
            <a:ext cx="6847765" cy="7102296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8614" y="758614"/>
            <a:ext cx="8753370" cy="4443308"/>
          </a:xfrm>
        </p:spPr>
        <p:txBody>
          <a:bodyPr anchor="b">
            <a:normAutofit/>
          </a:bodyPr>
          <a:lstStyle>
            <a:lvl1pPr algn="l">
              <a:defRPr sz="6258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8614" y="5466834"/>
            <a:ext cx="7046044" cy="2721374"/>
          </a:xfrm>
        </p:spPr>
        <p:txBody>
          <a:bodyPr anchor="t">
            <a:normAutofit/>
          </a:bodyPr>
          <a:lstStyle>
            <a:lvl1pPr marL="0" indent="0" algn="l">
              <a:buNone/>
              <a:defRPr sz="2844">
                <a:solidFill>
                  <a:schemeClr val="bg2">
                    <a:lumMod val="75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91142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614" y="6394027"/>
            <a:ext cx="9322478" cy="21674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58614" y="758613"/>
            <a:ext cx="11487573" cy="4443307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83736" y="5466833"/>
            <a:ext cx="10355672" cy="65024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2276"/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8833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614" y="758613"/>
            <a:ext cx="11487573" cy="4118187"/>
          </a:xfrm>
        </p:spPr>
        <p:txBody>
          <a:bodyPr anchor="ctr">
            <a:normAutofit/>
          </a:bodyPr>
          <a:lstStyle>
            <a:lvl1pPr algn="l">
              <a:defRPr sz="3982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613" y="5852160"/>
            <a:ext cx="9078830" cy="2709333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bg2">
                    <a:lumMod val="7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44752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825" y="758613"/>
            <a:ext cx="9756142" cy="4118187"/>
          </a:xfrm>
        </p:spPr>
        <p:txBody>
          <a:bodyPr anchor="ctr">
            <a:normAutofit/>
          </a:bodyPr>
          <a:lstStyle>
            <a:lvl1pPr algn="l">
              <a:defRPr sz="3982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17227" y="4876800"/>
            <a:ext cx="9105731" cy="686364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614" y="6117077"/>
            <a:ext cx="9077136" cy="2444416"/>
          </a:xfrm>
        </p:spPr>
        <p:txBody>
          <a:bodyPr anchor="ctr">
            <a:normAutofit/>
          </a:bodyPr>
          <a:lstStyle>
            <a:lvl1pPr marL="0" indent="0" algn="l">
              <a:buNone/>
              <a:defRPr sz="2844">
                <a:solidFill>
                  <a:schemeClr val="bg2">
                    <a:lumMod val="7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TextBox 13"/>
          <p:cNvSpPr txBox="1"/>
          <p:nvPr/>
        </p:nvSpPr>
        <p:spPr>
          <a:xfrm>
            <a:off x="325121" y="1010665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45708" y="3937566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 algn="r"/>
            <a:r>
              <a:rPr lang="en-US" sz="1137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637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614" y="4876800"/>
            <a:ext cx="9077136" cy="2414080"/>
          </a:xfrm>
        </p:spPr>
        <p:txBody>
          <a:bodyPr anchor="b">
            <a:normAutofit/>
          </a:bodyPr>
          <a:lstStyle>
            <a:lvl1pPr algn="l">
              <a:defRPr sz="3982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613" y="7300239"/>
            <a:ext cx="9078830" cy="1261254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bg2">
                    <a:lumMod val="7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74042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826" y="758613"/>
            <a:ext cx="9756140" cy="4118187"/>
          </a:xfrm>
        </p:spPr>
        <p:txBody>
          <a:bodyPr anchor="ctr">
            <a:normAutofit/>
          </a:bodyPr>
          <a:lstStyle>
            <a:lvl1pPr algn="l">
              <a:defRPr sz="3982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58614" y="5527040"/>
            <a:ext cx="9077136" cy="149314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44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613" y="7044267"/>
            <a:ext cx="9077134" cy="1517227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bg2">
                    <a:lumMod val="7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TextBox 13"/>
          <p:cNvSpPr txBox="1"/>
          <p:nvPr/>
        </p:nvSpPr>
        <p:spPr>
          <a:xfrm>
            <a:off x="325121" y="1010665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45708" y="3937566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 algn="r"/>
            <a:r>
              <a:rPr lang="en-US" sz="1137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80721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613" y="758613"/>
            <a:ext cx="10703158" cy="411818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982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58614" y="5587248"/>
            <a:ext cx="9077136" cy="1192107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44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613" y="6779357"/>
            <a:ext cx="9077134" cy="1782137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bg2">
                    <a:lumMod val="7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70726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614" y="6394027"/>
            <a:ext cx="9322478" cy="2167467"/>
          </a:xfrm>
        </p:spPr>
        <p:txBody>
          <a:bodyPr>
            <a:normAutofit/>
          </a:bodyPr>
          <a:lstStyle>
            <a:lvl1pPr algn="l">
              <a:defRPr sz="398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8614" y="758615"/>
            <a:ext cx="9322478" cy="5358464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344327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38889" y="758614"/>
            <a:ext cx="2907298" cy="6285653"/>
          </a:xfrm>
        </p:spPr>
        <p:txBody>
          <a:bodyPr vert="eaVert">
            <a:normAutofit/>
          </a:bodyPr>
          <a:lstStyle>
            <a:lvl1pPr>
              <a:defRPr sz="398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8613" y="758613"/>
            <a:ext cx="8320017" cy="780288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584415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1042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614" y="6394027"/>
            <a:ext cx="9322478" cy="21674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614" y="758613"/>
            <a:ext cx="9322478" cy="535846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077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613" y="2817706"/>
            <a:ext cx="9105732" cy="3299366"/>
          </a:xfrm>
        </p:spPr>
        <p:txBody>
          <a:bodyPr anchor="b">
            <a:normAutofit/>
          </a:bodyPr>
          <a:lstStyle>
            <a:lvl1pPr algn="l">
              <a:defRPr sz="4551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614" y="6381985"/>
            <a:ext cx="9105731" cy="2179509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bg2">
                    <a:lumMod val="7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5774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614" y="6394027"/>
            <a:ext cx="9322478" cy="2167467"/>
          </a:xfrm>
        </p:spPr>
        <p:txBody>
          <a:bodyPr>
            <a:normAutofit/>
          </a:bodyPr>
          <a:lstStyle>
            <a:lvl1pPr>
              <a:defRPr sz="455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758614" y="758614"/>
            <a:ext cx="5617731" cy="535846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6630915" y="758613"/>
            <a:ext cx="5615272" cy="5346418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68850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614" y="6394027"/>
            <a:ext cx="9322478" cy="2167467"/>
          </a:xfrm>
        </p:spPr>
        <p:txBody>
          <a:bodyPr>
            <a:normAutofit/>
          </a:bodyPr>
          <a:lstStyle>
            <a:lvl1pPr>
              <a:defRPr sz="455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735" y="758613"/>
            <a:ext cx="5286209" cy="866987"/>
          </a:xfrm>
        </p:spPr>
        <p:txBody>
          <a:bodyPr anchor="b">
            <a:noAutofit/>
          </a:bodyPr>
          <a:lstStyle>
            <a:lvl1pPr marL="0" indent="0">
              <a:buNone/>
              <a:defRPr sz="3413" b="0" cap="all">
                <a:solidFill>
                  <a:schemeClr val="tx1"/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613" y="1625601"/>
            <a:ext cx="5611331" cy="449147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04912" y="806027"/>
            <a:ext cx="5353317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 cap="all">
                <a:solidFill>
                  <a:schemeClr val="tx1"/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0915" y="1625600"/>
            <a:ext cx="5627314" cy="4479431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53827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614" y="6394027"/>
            <a:ext cx="9322478" cy="2167467"/>
          </a:xfrm>
        </p:spPr>
        <p:txBody>
          <a:bodyPr>
            <a:normAutofit/>
          </a:bodyPr>
          <a:lstStyle>
            <a:lvl1pPr>
              <a:defRPr sz="455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8274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12470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6549" y="758613"/>
            <a:ext cx="4551680" cy="2167467"/>
          </a:xfrm>
        </p:spPr>
        <p:txBody>
          <a:bodyPr anchor="b">
            <a:normAutofit/>
          </a:bodyPr>
          <a:lstStyle>
            <a:lvl1pPr algn="l">
              <a:defRPr sz="2844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613" y="758613"/>
            <a:ext cx="6312896" cy="780288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06549" y="3142830"/>
            <a:ext cx="4551680" cy="2974246"/>
          </a:xfrm>
        </p:spPr>
        <p:txBody>
          <a:bodyPr anchor="t">
            <a:normAutofit/>
          </a:bodyPr>
          <a:lstStyle>
            <a:lvl1pPr marL="0" indent="0">
              <a:buNone/>
              <a:defRPr sz="2276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6342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4027" y="2059093"/>
            <a:ext cx="5067745" cy="1625600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1083733" y="1300480"/>
            <a:ext cx="4666274" cy="682752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4350" y="3901440"/>
            <a:ext cx="5069117" cy="2962204"/>
          </a:xfrm>
        </p:spPr>
        <p:txBody>
          <a:bodyPr anchor="t">
            <a:normAutofit/>
          </a:bodyPr>
          <a:lstStyle>
            <a:lvl1pPr marL="0" indent="0">
              <a:buNone/>
              <a:defRPr sz="2560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58613" y="8778241"/>
            <a:ext cx="8265563" cy="519289"/>
          </a:xfrm>
        </p:spPr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69797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487182" y="5539083"/>
            <a:ext cx="3513537" cy="3781025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8614" y="6394027"/>
            <a:ext cx="9322478" cy="21674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614" y="758615"/>
            <a:ext cx="9322478" cy="53584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567460" y="8778245"/>
            <a:ext cx="1707325" cy="51928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422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3472E22-AE33-4D84-A315-EBD1F825B427}" type="datetimeFigureOut">
              <a:rPr lang="lt-LT" smtClean="0"/>
              <a:t>2019-01-03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8613" y="8778241"/>
            <a:ext cx="8265563" cy="51928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22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56962" y="7933836"/>
            <a:ext cx="1218712" cy="9527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982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9D617DA-3903-4D90-8870-F8C6C5EA62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855660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xStyles>
    <p:titleStyle>
      <a:lvl1pPr algn="l" defTabSz="650230" rtl="0" eaLnBrk="1" latinLnBrk="0" hangingPunct="1">
        <a:spcBef>
          <a:spcPct val="0"/>
        </a:spcBef>
        <a:buNone/>
        <a:defRPr sz="4551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06394" indent="-406394" algn="l" defTabSz="650230" rtl="0" eaLnBrk="1" latinLnBrk="0" hangingPunct="1">
        <a:spcBef>
          <a:spcPct val="20000"/>
        </a:spcBef>
        <a:spcAft>
          <a:spcPts val="85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84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1056623" indent="-406394" algn="l" defTabSz="650230" rtl="0" eaLnBrk="1" latinLnBrk="0" hangingPunct="1">
        <a:spcBef>
          <a:spcPct val="20000"/>
        </a:spcBef>
        <a:spcAft>
          <a:spcPts val="85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56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706853" indent="-406394" algn="l" defTabSz="650230" rtl="0" eaLnBrk="1" latinLnBrk="0" hangingPunct="1">
        <a:spcBef>
          <a:spcPct val="20000"/>
        </a:spcBef>
        <a:spcAft>
          <a:spcPts val="85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276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2194526" indent="-243836" algn="l" defTabSz="650230" rtl="0" eaLnBrk="1" latinLnBrk="0" hangingPunct="1">
        <a:spcBef>
          <a:spcPct val="20000"/>
        </a:spcBef>
        <a:spcAft>
          <a:spcPts val="85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991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844756" indent="-243836" algn="l" defTabSz="650230" rtl="0" eaLnBrk="1" latinLnBrk="0" hangingPunct="1">
        <a:spcBef>
          <a:spcPct val="20000"/>
        </a:spcBef>
        <a:spcAft>
          <a:spcPts val="85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991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3576264" indent="-325115" algn="l" defTabSz="650230" rtl="0" eaLnBrk="1" latinLnBrk="0" hangingPunct="1">
        <a:spcBef>
          <a:spcPct val="20000"/>
        </a:spcBef>
        <a:spcAft>
          <a:spcPts val="85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991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4226494" indent="-325115" algn="l" defTabSz="650230" rtl="0" eaLnBrk="1" latinLnBrk="0" hangingPunct="1">
        <a:spcBef>
          <a:spcPct val="20000"/>
        </a:spcBef>
        <a:spcAft>
          <a:spcPts val="85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991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4876724" indent="-325115" algn="l" defTabSz="650230" rtl="0" eaLnBrk="1" latinLnBrk="0" hangingPunct="1">
        <a:spcBef>
          <a:spcPct val="20000"/>
        </a:spcBef>
        <a:spcAft>
          <a:spcPts val="85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991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5526954" indent="-325115" algn="l" defTabSz="650230" rtl="0" eaLnBrk="1" latinLnBrk="0" hangingPunct="1">
        <a:spcBef>
          <a:spcPct val="20000"/>
        </a:spcBef>
        <a:spcAft>
          <a:spcPts val="853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991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7.pn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mage4.jpeg"/>
          <p:cNvPicPr/>
          <p:nvPr/>
        </p:nvPicPr>
        <p:blipFill>
          <a:blip r:embed="rId2">
            <a:extLst/>
          </a:blip>
          <a:srcRect t="8559" b="12525"/>
          <a:stretch>
            <a:fillRect/>
          </a:stretch>
        </p:blipFill>
        <p:spPr>
          <a:xfrm>
            <a:off x="167282" y="148726"/>
            <a:ext cx="12670236" cy="7499055"/>
          </a:xfrm>
          <a:prstGeom prst="rect">
            <a:avLst/>
          </a:prstGeom>
          <a:ln w="12700">
            <a:miter lim="400000"/>
          </a:ln>
        </p:spPr>
      </p:pic>
      <p:sp>
        <p:nvSpPr>
          <p:cNvPr id="30" name="Shape 30"/>
          <p:cNvSpPr/>
          <p:nvPr/>
        </p:nvSpPr>
        <p:spPr>
          <a:xfrm>
            <a:off x="555573" y="8125640"/>
            <a:ext cx="8829728" cy="1102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 algn="l">
              <a:defRPr sz="1800"/>
            </a:pPr>
            <a:r>
              <a:rPr sz="3600" cap="all" dirty="0" err="1">
                <a:latin typeface="Alright Sans Bold"/>
                <a:ea typeface="Alright Sans Bold"/>
                <a:cs typeface="Alright Sans Bold"/>
                <a:sym typeface="Alright Sans Bold"/>
              </a:rPr>
              <a:t>valstybinių</a:t>
            </a:r>
            <a:r>
              <a:rPr sz="3600" cap="all" dirty="0"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3600" cap="all" dirty="0" err="1">
                <a:latin typeface="Alright Sans Bold"/>
                <a:ea typeface="Alright Sans Bold"/>
                <a:cs typeface="Alright Sans Bold"/>
                <a:sym typeface="Alright Sans Bold"/>
              </a:rPr>
              <a:t>numerių</a:t>
            </a:r>
            <a:r>
              <a:rPr sz="3600" cap="all" dirty="0"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3600" cap="all" dirty="0" err="1">
                <a:latin typeface="Alright Sans Bold"/>
                <a:ea typeface="Alright Sans Bold"/>
                <a:cs typeface="Alright Sans Bold"/>
                <a:sym typeface="Alright Sans Bold"/>
              </a:rPr>
              <a:t>atpažinimAS</a:t>
            </a:r>
            <a:r>
              <a:rPr sz="3600" cap="all" dirty="0"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endParaRPr sz="3600" dirty="0">
              <a:latin typeface="Alright Sans Bold"/>
              <a:ea typeface="Alright Sans Bold"/>
              <a:cs typeface="Alright Sans Bold"/>
              <a:sym typeface="Alright Sans Bold"/>
            </a:endParaRPr>
          </a:p>
          <a:p>
            <a:pPr lvl="0" algn="l">
              <a:defRPr sz="1800"/>
            </a:pPr>
            <a:r>
              <a:rPr sz="3600" dirty="0" err="1">
                <a:latin typeface="Alright Sans Bold"/>
                <a:ea typeface="Alright Sans Bold"/>
                <a:cs typeface="Alright Sans Bold"/>
                <a:sym typeface="Alright Sans Bold"/>
              </a:rPr>
              <a:t>eismo</a:t>
            </a:r>
            <a:r>
              <a:rPr sz="3600" dirty="0"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3600" dirty="0" err="1">
                <a:latin typeface="Alright Sans Bold"/>
                <a:ea typeface="Alright Sans Bold"/>
                <a:cs typeface="Alright Sans Bold"/>
                <a:sym typeface="Alright Sans Bold"/>
              </a:rPr>
              <a:t>valdymo</a:t>
            </a:r>
            <a:r>
              <a:rPr sz="3600" dirty="0"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3600" dirty="0" err="1">
                <a:latin typeface="Alright Sans Bold"/>
                <a:ea typeface="Alright Sans Bold"/>
                <a:cs typeface="Alright Sans Bold"/>
                <a:sym typeface="Alright Sans Bold"/>
              </a:rPr>
              <a:t>sistemoms</a:t>
            </a:r>
            <a:endParaRPr sz="3600" dirty="0">
              <a:latin typeface="Alright Sans Bold"/>
              <a:ea typeface="Alright Sans Bold"/>
              <a:cs typeface="Alright Sans Bold"/>
              <a:sym typeface="Alright Sans Bold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1022349" y="3659437"/>
            <a:ext cx="10906542" cy="3758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90000"/>
              </a:lnSpc>
              <a:defRPr sz="1800"/>
            </a:pPr>
            <a:r>
              <a:rPr lang="en-US" sz="2400" dirty="0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A</a:t>
            </a:r>
            <a:r>
              <a:rPr lang="lt-LT" sz="2400" dirty="0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ngl</a:t>
            </a:r>
            <a:r>
              <a:rPr lang="lt-LT"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. </a:t>
            </a:r>
            <a:r>
              <a:rPr lang="lt-LT" sz="2400" dirty="0">
                <a:solidFill>
                  <a:schemeClr val="bg1"/>
                </a:solidFill>
                <a:latin typeface="Alright Sans Regular Italic"/>
                <a:ea typeface="Alright Sans Regular Italic"/>
                <a:cs typeface="Alright Sans Regular Italic"/>
                <a:sym typeface="Alright Sans Regular Italic"/>
              </a:rPr>
              <a:t>Automatic Number Plate </a:t>
            </a:r>
            <a:r>
              <a:rPr lang="lt-LT" sz="2400" dirty="0" smtClean="0">
                <a:solidFill>
                  <a:schemeClr val="bg1"/>
                </a:solidFill>
                <a:latin typeface="Alright Sans Regular Italic"/>
                <a:ea typeface="Alright Sans Regular Italic"/>
                <a:cs typeface="Alright Sans Regular Italic"/>
                <a:sym typeface="Alright Sans Regular Italic"/>
              </a:rPr>
              <a:t>Recognition</a:t>
            </a:r>
            <a:r>
              <a:rPr lang="en-US" sz="2400" dirty="0" smtClean="0">
                <a:solidFill>
                  <a:schemeClr val="bg1"/>
                </a:solidFill>
                <a:latin typeface="Alright Sans Regular"/>
                <a:ea typeface="Alright Sans Regular Italic"/>
                <a:cs typeface="Alright Sans Regular Italic"/>
                <a:sym typeface="Alright Sans Regular"/>
              </a:rPr>
              <a:t> – ANPR</a:t>
            </a:r>
            <a:r>
              <a:rPr lang="lt-LT" sz="2400" dirty="0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.</a:t>
            </a:r>
            <a:endParaRPr lang="lt-LT" sz="2400" dirty="0">
              <a:solidFill>
                <a:schemeClr val="bg1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  <a:p>
            <a:pPr lvl="0" algn="l">
              <a:lnSpc>
                <a:spcPct val="90000"/>
              </a:lnSpc>
              <a:defRPr sz="1800"/>
            </a:pPr>
            <a:endParaRPr lang="en-US" sz="2400" dirty="0" smtClean="0">
              <a:solidFill>
                <a:schemeClr val="bg1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  <a:p>
            <a:pPr lvl="0" algn="l">
              <a:lnSpc>
                <a:spcPct val="90000"/>
              </a:lnSpc>
              <a:defRPr sz="1800"/>
            </a:pPr>
            <a:endParaRPr lang="en-US" sz="2400" dirty="0">
              <a:solidFill>
                <a:schemeClr val="bg1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  <a:p>
            <a:pPr lvl="0" algn="l">
              <a:lnSpc>
                <a:spcPct val="90000"/>
              </a:lnSpc>
              <a:defRPr sz="1800"/>
            </a:pPr>
            <a:r>
              <a:rPr sz="2400" dirty="0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Tai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sistema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,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kuri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atpažįsta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automobilio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valstybinius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numerius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ir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šios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informacijos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pagrindu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atlieka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užprogramuotus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veiksmus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: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įtraukia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numerį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į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duomenų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bazę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,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pakelia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užtvarą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,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generuoja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sąskaitą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2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ir</a:t>
            </a:r>
            <a:r>
              <a:rPr sz="2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t.t.</a:t>
            </a:r>
          </a:p>
          <a:p>
            <a:pPr lvl="0" algn="l">
              <a:lnSpc>
                <a:spcPct val="90000"/>
              </a:lnSpc>
              <a:defRPr sz="1800"/>
            </a:pPr>
            <a:endParaRPr sz="2400" dirty="0">
              <a:solidFill>
                <a:srgbClr val="FFFFFF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  <a:p>
            <a:pPr lvl="0" algn="l">
              <a:lnSpc>
                <a:spcPct val="90000"/>
              </a:lnSpc>
              <a:defRPr sz="1800"/>
            </a:pPr>
            <a:endParaRPr lang="en-US" sz="2400" dirty="0">
              <a:solidFill>
                <a:srgbClr val="FFFFFF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  <a:p>
            <a:pPr lvl="0" algn="l">
              <a:lnSpc>
                <a:spcPct val="90000"/>
              </a:lnSpc>
              <a:defRPr sz="1800"/>
            </a:pPr>
            <a:r>
              <a:rPr lang="en-US" altLang="lt-LT" sz="2400" dirty="0" err="1" smtClean="0">
                <a:solidFill>
                  <a:schemeClr val="bg1"/>
                </a:solidFill>
                <a:latin typeface="Alright Sans Regular"/>
              </a:rPr>
              <a:t>Naujos</a:t>
            </a:r>
            <a:r>
              <a:rPr lang="en-US" altLang="lt-LT" sz="2400" dirty="0" smtClean="0">
                <a:solidFill>
                  <a:schemeClr val="bg1"/>
                </a:solidFill>
                <a:latin typeface="Alright Sans Regular"/>
              </a:rPr>
              <a:t> </a:t>
            </a:r>
            <a:r>
              <a:rPr lang="en-US" altLang="lt-LT" sz="2400" dirty="0" err="1" smtClean="0">
                <a:solidFill>
                  <a:schemeClr val="bg1"/>
                </a:solidFill>
                <a:latin typeface="Alright Sans Regular"/>
              </a:rPr>
              <a:t>kartos</a:t>
            </a:r>
            <a:r>
              <a:rPr lang="lt-LT" altLang="lt-LT" sz="2400" dirty="0" smtClean="0">
                <a:solidFill>
                  <a:schemeClr val="bg1"/>
                </a:solidFill>
                <a:latin typeface="Alright Sans Regular"/>
              </a:rPr>
              <a:t> </a:t>
            </a:r>
            <a:r>
              <a:rPr lang="lt-LT" altLang="lt-LT" sz="2400" dirty="0">
                <a:solidFill>
                  <a:schemeClr val="bg1"/>
                </a:solidFill>
                <a:latin typeface="Alright Sans Regular"/>
              </a:rPr>
              <a:t>technologija naudojama įvažiavimo bei išvažiavimo kontrolei,</a:t>
            </a:r>
            <a:r>
              <a:rPr lang="en-US" altLang="lt-LT" sz="2400" dirty="0">
                <a:solidFill>
                  <a:schemeClr val="bg1"/>
                </a:solidFill>
                <a:latin typeface="Alright Sans Regular"/>
              </a:rPr>
              <a:t> </a:t>
            </a:r>
            <a:r>
              <a:rPr lang="lt-LT" altLang="lt-LT" sz="2400" dirty="0">
                <a:solidFill>
                  <a:schemeClr val="bg1"/>
                </a:solidFill>
                <a:latin typeface="Alright Sans Regular"/>
              </a:rPr>
              <a:t>tvarkai ir saugumui</a:t>
            </a:r>
            <a:r>
              <a:rPr lang="en-US" altLang="lt-LT" sz="2400" dirty="0">
                <a:solidFill>
                  <a:schemeClr val="bg1"/>
                </a:solidFill>
                <a:latin typeface="Alright Sans Regular"/>
              </a:rPr>
              <a:t> </a:t>
            </a:r>
            <a:r>
              <a:rPr lang="en-US" altLang="lt-LT" sz="2400" dirty="0" err="1">
                <a:solidFill>
                  <a:schemeClr val="bg1"/>
                </a:solidFill>
                <a:latin typeface="Alright Sans Regular"/>
              </a:rPr>
              <a:t>parkavimo</a:t>
            </a:r>
            <a:r>
              <a:rPr lang="lt-LT" altLang="lt-LT" sz="2400" dirty="0">
                <a:solidFill>
                  <a:schemeClr val="bg1"/>
                </a:solidFill>
                <a:latin typeface="Alright Sans Regular"/>
              </a:rPr>
              <a:t> aikštelėse palaikyti, transporto priemonių judėjimo apskaitai, parkavimui apmokestinti ir kitoms </a:t>
            </a:r>
            <a:r>
              <a:rPr lang="lt-LT" altLang="lt-LT" sz="2400" dirty="0" smtClean="0">
                <a:solidFill>
                  <a:schemeClr val="bg1"/>
                </a:solidFill>
                <a:latin typeface="Alright Sans Regular"/>
              </a:rPr>
              <a:t>reikmėms</a:t>
            </a:r>
            <a:r>
              <a:rPr lang="en-US" altLang="lt-LT" sz="2400" dirty="0" smtClean="0">
                <a:solidFill>
                  <a:schemeClr val="bg1"/>
                </a:solidFill>
                <a:latin typeface="Alright Sans Regular"/>
              </a:rPr>
              <a:t>.</a:t>
            </a:r>
            <a:endParaRPr sz="2400" dirty="0">
              <a:solidFill>
                <a:schemeClr val="bg1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</p:txBody>
      </p:sp>
      <p:sp>
        <p:nvSpPr>
          <p:cNvPr id="35" name="Shape 35"/>
          <p:cNvSpPr/>
          <p:nvPr/>
        </p:nvSpPr>
        <p:spPr>
          <a:xfrm>
            <a:off x="1062409" y="468923"/>
            <a:ext cx="6651376" cy="3176954"/>
          </a:xfrm>
          <a:prstGeom prst="rect">
            <a:avLst/>
          </a:prstGeom>
          <a:noFill/>
          <a:ln w="635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3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6" name="Shape 36"/>
          <p:cNvSpPr/>
          <p:nvPr/>
        </p:nvSpPr>
        <p:spPr>
          <a:xfrm>
            <a:off x="1251453" y="1207075"/>
            <a:ext cx="6646279" cy="1838961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lnSpc>
                <a:spcPct val="80000"/>
              </a:lnSpc>
              <a:defRPr sz="6200">
                <a:solidFill>
                  <a:srgbClr val="FFFFFF"/>
                </a:solidFill>
                <a:latin typeface="Bebas Neue Regular"/>
                <a:ea typeface="Bebas Neue Regular"/>
                <a:cs typeface="Bebas Neue Regular"/>
                <a:sym typeface="Bebas Neue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200" dirty="0">
                <a:solidFill>
                  <a:srgbClr val="FFFFFF"/>
                </a:solidFill>
              </a:rPr>
              <a:t>AUTOMATINIS VALSTYBINIŲ NUMERIŲ ATPAŽINIMAS</a:t>
            </a:r>
          </a:p>
        </p:txBody>
      </p:sp>
      <p:sp>
        <p:nvSpPr>
          <p:cNvPr id="5" name="Shape 56"/>
          <p:cNvSpPr/>
          <p:nvPr/>
        </p:nvSpPr>
        <p:spPr>
          <a:xfrm>
            <a:off x="482061" y="8480454"/>
            <a:ext cx="3153107" cy="6258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>
              <a:defRPr sz="1800"/>
            </a:pPr>
            <a:r>
              <a:rPr lang="en-US" sz="3300" dirty="0" err="1" smtClean="0">
                <a:latin typeface="Alright Sans Bold"/>
                <a:ea typeface="Alright Sans Bold"/>
                <a:cs typeface="Alright Sans Bold"/>
                <a:sym typeface="Alright Sans Bold"/>
              </a:rPr>
              <a:t>Kas</a:t>
            </a:r>
            <a:r>
              <a:rPr lang="en-US" sz="3300" dirty="0" smtClean="0"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lang="en-US" sz="3300" dirty="0" err="1" smtClean="0">
                <a:latin typeface="Alright Sans Bold"/>
                <a:ea typeface="Alright Sans Bold"/>
                <a:cs typeface="Alright Sans Bold"/>
                <a:sym typeface="Alright Sans Bold"/>
              </a:rPr>
              <a:t>yra</a:t>
            </a:r>
            <a:r>
              <a:rPr sz="3300" dirty="0" smtClean="0"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3300" dirty="0">
                <a:latin typeface="Alright Sans Bold"/>
                <a:ea typeface="Alright Sans Bold"/>
                <a:cs typeface="Alright Sans Bold"/>
                <a:sym typeface="Alright Sans Bold"/>
              </a:rPr>
              <a:t>ANPR?</a:t>
            </a:r>
          </a:p>
        </p:txBody>
      </p:sp>
    </p:spTree>
    <p:extLst>
      <p:ext uri="{BB962C8B-B14F-4D97-AF65-F5344CB8AC3E}">
        <p14:creationId xmlns:p14="http://schemas.microsoft.com/office/powerpoint/2010/main" val="385558176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1022349" y="2990350"/>
            <a:ext cx="10906542" cy="30941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 algn="l">
              <a:lnSpc>
                <a:spcPct val="90000"/>
              </a:lnSpc>
              <a:defRPr sz="1800"/>
            </a:pPr>
            <a:r>
              <a:rPr lang="lt-LT" altLang="lt-LT" sz="2400" dirty="0" smtClean="0">
                <a:solidFill>
                  <a:schemeClr val="bg1"/>
                </a:solidFill>
                <a:latin typeface="Alright Sans Bold"/>
              </a:rPr>
              <a:t>ANPR veikimo principas susideda iš dviejų etapų: </a:t>
            </a:r>
            <a:r>
              <a:rPr lang="en-US" altLang="lt-LT" sz="2400" dirty="0" smtClean="0">
                <a:solidFill>
                  <a:schemeClr val="bg1"/>
                </a:solidFill>
                <a:latin typeface="Alright Sans Bold"/>
              </a:rPr>
              <a:t>1) a</a:t>
            </a:r>
            <a:r>
              <a:rPr lang="lt-LT" altLang="lt-LT" sz="2400" dirty="0" smtClean="0">
                <a:solidFill>
                  <a:schemeClr val="bg1"/>
                </a:solidFill>
                <a:latin typeface="Alright Sans Bold"/>
              </a:rPr>
              <a:t>utomatinis transporto priemonės valstybinio numerio fiksavimas </a:t>
            </a:r>
            <a:r>
              <a:rPr lang="en-US" altLang="lt-LT" sz="2400" dirty="0" err="1" smtClean="0">
                <a:solidFill>
                  <a:schemeClr val="bg1"/>
                </a:solidFill>
                <a:latin typeface="Alright Sans Bold"/>
              </a:rPr>
              <a:t>bei</a:t>
            </a:r>
            <a:r>
              <a:rPr lang="lt-LT" altLang="lt-LT" sz="2400" dirty="0" smtClean="0">
                <a:solidFill>
                  <a:schemeClr val="bg1"/>
                </a:solidFill>
                <a:latin typeface="Alright Sans Bold"/>
              </a:rPr>
              <a:t> atpažinimas</a:t>
            </a:r>
            <a:r>
              <a:rPr lang="en-US" altLang="lt-LT" sz="2400" dirty="0" smtClean="0">
                <a:solidFill>
                  <a:schemeClr val="bg1"/>
                </a:solidFill>
                <a:latin typeface="Alright Sans Bold"/>
              </a:rPr>
              <a:t>; 2) p</a:t>
            </a:r>
            <a:r>
              <a:rPr lang="lt-LT" altLang="lt-LT" sz="2400" dirty="0" smtClean="0">
                <a:solidFill>
                  <a:schemeClr val="bg1"/>
                </a:solidFill>
                <a:latin typeface="Alright Sans Bold"/>
              </a:rPr>
              <a:t>rograminis algoritmas, kokius veiksmus turi atlikti sistema pagal atpažintą transporto priemonės valstybinį numerį.</a:t>
            </a:r>
            <a:endParaRPr sz="2400" dirty="0" smtClean="0">
              <a:solidFill>
                <a:schemeClr val="bg1"/>
              </a:solidFill>
              <a:latin typeface="Alright Sans Bold"/>
              <a:ea typeface="Alright Sans Regular"/>
              <a:cs typeface="Alright Sans Regular"/>
              <a:sym typeface="Alright Sans Regular"/>
            </a:endParaRPr>
          </a:p>
          <a:p>
            <a:pPr lvl="0" algn="l">
              <a:lnSpc>
                <a:spcPct val="90000"/>
              </a:lnSpc>
              <a:defRPr sz="1800"/>
            </a:pPr>
            <a:endParaRPr sz="2400" dirty="0" smtClean="0">
              <a:solidFill>
                <a:schemeClr val="bg1"/>
              </a:solidFill>
              <a:latin typeface="Alright Sans Bold"/>
              <a:ea typeface="Alright Sans Regular"/>
              <a:cs typeface="Alright Sans Regular"/>
              <a:sym typeface="Alright Sans Regular"/>
            </a:endParaRPr>
          </a:p>
          <a:p>
            <a:pPr lvl="0" algn="l">
              <a:lnSpc>
                <a:spcPct val="90000"/>
              </a:lnSpc>
              <a:defRPr sz="1800"/>
            </a:pPr>
            <a:endParaRPr lang="en-US" sz="2400" dirty="0" smtClean="0">
              <a:solidFill>
                <a:schemeClr val="bg1"/>
              </a:solidFill>
              <a:latin typeface="Alright Sans Bold"/>
              <a:ea typeface="Alright Sans Regular"/>
              <a:cs typeface="Alright Sans Regular"/>
              <a:sym typeface="Alright Sans Regular"/>
            </a:endParaRPr>
          </a:p>
          <a:p>
            <a:pPr lvl="0" algn="l">
              <a:lnSpc>
                <a:spcPct val="90000"/>
              </a:lnSpc>
              <a:defRPr sz="1800"/>
            </a:pPr>
            <a:r>
              <a:rPr lang="en-US" altLang="lt-LT" sz="2400" dirty="0" smtClean="0">
                <a:solidFill>
                  <a:schemeClr val="bg1"/>
                </a:solidFill>
                <a:latin typeface="Alright Sans Bold"/>
              </a:rPr>
              <a:t>K</a:t>
            </a:r>
            <a:r>
              <a:rPr lang="lt-LT" altLang="lt-LT" sz="2400" dirty="0" smtClean="0">
                <a:solidFill>
                  <a:schemeClr val="bg1"/>
                </a:solidFill>
                <a:latin typeface="Alright Sans Bold"/>
              </a:rPr>
              <a:t>iekvienai transporto priemonei ar jų grupei gali būti nustatomos skirtingos įvažiavimo ir išvažiavimo teisės, vedama skirtinga apskaita, taikomi skirtingi apmokęstinimo principai bei tarifai.</a:t>
            </a:r>
            <a:endParaRPr sz="2400" dirty="0">
              <a:solidFill>
                <a:schemeClr val="bg1"/>
              </a:solidFill>
              <a:latin typeface="Alright Sans Bold"/>
              <a:ea typeface="Alright Sans Regular"/>
              <a:cs typeface="Alright Sans Regular"/>
              <a:sym typeface="Alright Sans Regular"/>
            </a:endParaRPr>
          </a:p>
        </p:txBody>
      </p:sp>
      <p:sp>
        <p:nvSpPr>
          <p:cNvPr id="35" name="Shape 35"/>
          <p:cNvSpPr/>
          <p:nvPr/>
        </p:nvSpPr>
        <p:spPr>
          <a:xfrm>
            <a:off x="1062409" y="468923"/>
            <a:ext cx="6644677" cy="958459"/>
          </a:xfrm>
          <a:prstGeom prst="rect">
            <a:avLst/>
          </a:prstGeom>
          <a:ln w="635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3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6" name="Shape 36"/>
          <p:cNvSpPr/>
          <p:nvPr/>
        </p:nvSpPr>
        <p:spPr>
          <a:xfrm>
            <a:off x="1251453" y="561504"/>
            <a:ext cx="6646279" cy="8658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lnSpc>
                <a:spcPct val="80000"/>
              </a:lnSpc>
              <a:defRPr sz="6200">
                <a:solidFill>
                  <a:srgbClr val="FFFFFF"/>
                </a:solidFill>
                <a:latin typeface="Bebas Neue Regular"/>
                <a:ea typeface="Bebas Neue Regular"/>
                <a:cs typeface="Bebas Neue Regular"/>
                <a:sym typeface="Bebas Neue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lt-LT" sz="6200" dirty="0" smtClean="0">
                <a:solidFill>
                  <a:srgbClr val="FFFFFF"/>
                </a:solidFill>
              </a:rPr>
              <a:t>Veikimo principas</a:t>
            </a:r>
            <a:endParaRPr sz="6200" dirty="0">
              <a:solidFill>
                <a:srgbClr val="FFFFFF"/>
              </a:solidFill>
            </a:endParaRPr>
          </a:p>
        </p:txBody>
      </p:sp>
      <p:sp>
        <p:nvSpPr>
          <p:cNvPr id="5" name="Shape 56"/>
          <p:cNvSpPr/>
          <p:nvPr/>
        </p:nvSpPr>
        <p:spPr>
          <a:xfrm>
            <a:off x="482061" y="8488148"/>
            <a:ext cx="3680495" cy="610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>
              <a:defRPr sz="1800"/>
            </a:pPr>
            <a:r>
              <a:rPr lang="lt-LT" sz="3300" dirty="0" smtClean="0">
                <a:latin typeface="Alright Sans Bold"/>
                <a:ea typeface="Alright Sans Bold"/>
                <a:cs typeface="Alright Sans Bold"/>
                <a:sym typeface="Alright Sans Bold"/>
              </a:rPr>
              <a:t>Kaip veikia</a:t>
            </a:r>
            <a:r>
              <a:rPr sz="3300" dirty="0" smtClean="0"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3300" dirty="0">
                <a:latin typeface="Alright Sans Bold"/>
                <a:ea typeface="Alright Sans Bold"/>
                <a:cs typeface="Alright Sans Bold"/>
                <a:sym typeface="Alright Sans Bold"/>
              </a:rPr>
              <a:t>ANPR?</a:t>
            </a:r>
          </a:p>
        </p:txBody>
      </p:sp>
    </p:spTree>
    <p:extLst>
      <p:ext uri="{BB962C8B-B14F-4D97-AF65-F5344CB8AC3E}">
        <p14:creationId xmlns:p14="http://schemas.microsoft.com/office/powerpoint/2010/main" val="195483429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482061" y="8530469"/>
            <a:ext cx="3797771" cy="5257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>
              <a:defRPr sz="1800"/>
            </a:pPr>
            <a:r>
              <a:rPr sz="3300" dirty="0" err="1">
                <a:latin typeface="Alright Sans Bold"/>
                <a:ea typeface="Alright Sans Bold"/>
                <a:cs typeface="Alright Sans Bold"/>
                <a:sym typeface="Alright Sans Bold"/>
              </a:rPr>
              <a:t>Kaip</a:t>
            </a:r>
            <a:r>
              <a:rPr sz="3300" dirty="0"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3300" dirty="0" err="1">
                <a:latin typeface="Alright Sans Bold"/>
                <a:ea typeface="Alright Sans Bold"/>
                <a:cs typeface="Alright Sans Bold"/>
                <a:sym typeface="Alright Sans Bold"/>
              </a:rPr>
              <a:t>veikia</a:t>
            </a:r>
            <a:r>
              <a:rPr sz="3300" dirty="0">
                <a:latin typeface="Alright Sans Bold"/>
                <a:ea typeface="Alright Sans Bold"/>
                <a:cs typeface="Alright Sans Bold"/>
                <a:sym typeface="Alright Sans Bold"/>
              </a:rPr>
              <a:t> ANPR?</a:t>
            </a:r>
          </a:p>
        </p:txBody>
      </p:sp>
      <p:pic>
        <p:nvPicPr>
          <p:cNvPr id="57" name="image8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60249" y="1153553"/>
            <a:ext cx="1745491" cy="758910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Shape 58"/>
          <p:cNvSpPr/>
          <p:nvPr/>
        </p:nvSpPr>
        <p:spPr>
          <a:xfrm>
            <a:off x="4248605" y="1178866"/>
            <a:ext cx="4125377" cy="7489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sz="1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Transporto</a:t>
            </a:r>
            <a:r>
              <a:rPr sz="1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1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priemonė</a:t>
            </a:r>
            <a:r>
              <a:rPr sz="1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1400" dirty="0" err="1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privažiuoja</a:t>
            </a:r>
            <a:r>
              <a:rPr sz="1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1400" dirty="0" err="1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prie</a:t>
            </a:r>
            <a:r>
              <a:rPr lang="lt-LT" sz="1400" dirty="0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uždarytos</a:t>
            </a:r>
            <a:r>
              <a:rPr sz="1400" dirty="0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1400" dirty="0" err="1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užkardos</a:t>
            </a:r>
            <a:r>
              <a:rPr sz="1400" dirty="0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.</a:t>
            </a:r>
            <a:r>
              <a:rPr lang="lt-LT" sz="1400" dirty="0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1400" dirty="0" err="1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Aktyvuojama</a:t>
            </a:r>
            <a:r>
              <a:rPr sz="1400" dirty="0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1400" dirty="0" err="1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po</a:t>
            </a:r>
            <a:r>
              <a:rPr lang="lt-LT" sz="1400" dirty="0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kelio</a:t>
            </a:r>
            <a:r>
              <a:rPr sz="1400" dirty="0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dang</a:t>
            </a:r>
            <a:r>
              <a:rPr lang="lt-LT" sz="1400" dirty="0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a</a:t>
            </a:r>
            <a:r>
              <a:rPr sz="1400" dirty="0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1400" dirty="0" err="1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esanti</a:t>
            </a:r>
            <a:r>
              <a:rPr sz="1400" dirty="0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1400" dirty="0" err="1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indukcin</a:t>
            </a:r>
            <a:r>
              <a:rPr lang="lt-LT" sz="1400" dirty="0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ė kilpa</a:t>
            </a:r>
            <a:r>
              <a:rPr lang="lt-LT" sz="1400" dirty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.</a:t>
            </a:r>
            <a:r>
              <a:rPr sz="1400" dirty="0" smtClean="0">
                <a:solidFill>
                  <a:schemeClr val="bg1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endParaRPr sz="1400" dirty="0">
              <a:solidFill>
                <a:schemeClr val="bg1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</p:txBody>
      </p:sp>
      <p:pic>
        <p:nvPicPr>
          <p:cNvPr id="59" name="image9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611071" y="1159957"/>
            <a:ext cx="1739902" cy="786740"/>
          </a:xfrm>
          <a:prstGeom prst="rect">
            <a:avLst/>
          </a:prstGeom>
          <a:ln w="12700">
            <a:miter lim="400000"/>
          </a:ln>
        </p:spPr>
      </p:pic>
      <p:pic>
        <p:nvPicPr>
          <p:cNvPr id="60" name="image10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630731" y="2488988"/>
            <a:ext cx="1158270" cy="1132531"/>
          </a:xfrm>
          <a:prstGeom prst="rect">
            <a:avLst/>
          </a:prstGeom>
          <a:ln w="12700">
            <a:miter lim="400000"/>
          </a:ln>
        </p:spPr>
      </p:pic>
      <p:sp>
        <p:nvSpPr>
          <p:cNvPr id="61" name="Shape 61"/>
          <p:cNvSpPr/>
          <p:nvPr/>
        </p:nvSpPr>
        <p:spPr>
          <a:xfrm>
            <a:off x="4409895" y="2618256"/>
            <a:ext cx="3794733" cy="964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400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lt-LT" sz="1400" dirty="0" smtClean="0">
                <a:solidFill>
                  <a:schemeClr val="bg1"/>
                </a:solidFill>
              </a:rPr>
              <a:t>Kilpinio detektoriaus signalas</a:t>
            </a:r>
            <a:r>
              <a:rPr sz="1400" dirty="0" smtClean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aktyvina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lang="lt-LT" sz="1400" dirty="0" smtClean="0">
                <a:solidFill>
                  <a:schemeClr val="bg1"/>
                </a:solidFill>
              </a:rPr>
              <a:t>ANPR kameros atpažinimo režimą.</a:t>
            </a:r>
            <a:r>
              <a:rPr sz="1400" dirty="0" smtClean="0">
                <a:solidFill>
                  <a:schemeClr val="bg1"/>
                </a:solidFill>
              </a:rPr>
              <a:t> </a:t>
            </a:r>
            <a:r>
              <a:rPr lang="lt-LT" sz="1400" dirty="0" smtClean="0">
                <a:solidFill>
                  <a:schemeClr val="bg1"/>
                </a:solidFill>
              </a:rPr>
              <a:t>Kamera</a:t>
            </a:r>
            <a:r>
              <a:rPr sz="1400" dirty="0" smtClean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nufotografuoja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transporto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priemonės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valstybinį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numerį</a:t>
            </a:r>
            <a:r>
              <a:rPr sz="1400" dirty="0" smtClean="0">
                <a:solidFill>
                  <a:schemeClr val="bg1"/>
                </a:solidFill>
              </a:rPr>
              <a:t>.</a:t>
            </a:r>
            <a:endParaRPr sz="1400" dirty="0">
              <a:solidFill>
                <a:schemeClr val="bg1"/>
              </a:solidFill>
            </a:endParaRPr>
          </a:p>
        </p:txBody>
      </p:sp>
      <p:pic>
        <p:nvPicPr>
          <p:cNvPr id="62" name="image11.png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8648279" y="2655939"/>
            <a:ext cx="2201780" cy="929642"/>
          </a:xfrm>
          <a:prstGeom prst="rect">
            <a:avLst/>
          </a:prstGeom>
          <a:ln w="12700">
            <a:miter lim="400000"/>
          </a:ln>
        </p:spPr>
      </p:pic>
      <p:pic>
        <p:nvPicPr>
          <p:cNvPr id="63" name="image12.png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9097771" y="4162954"/>
            <a:ext cx="1158269" cy="1282369"/>
          </a:xfrm>
          <a:prstGeom prst="rect">
            <a:avLst/>
          </a:prstGeom>
          <a:ln w="12700">
            <a:miter lim="400000"/>
          </a:ln>
        </p:spPr>
      </p:pic>
      <p:pic>
        <p:nvPicPr>
          <p:cNvPr id="64" name="image13.png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2789408" y="4185401"/>
            <a:ext cx="840916" cy="981068"/>
          </a:xfrm>
          <a:prstGeom prst="rect">
            <a:avLst/>
          </a:prstGeom>
          <a:ln w="12700">
            <a:miter lim="400000"/>
          </a:ln>
        </p:spPr>
      </p:pic>
      <p:sp>
        <p:nvSpPr>
          <p:cNvPr id="65" name="Shape 65"/>
          <p:cNvSpPr/>
          <p:nvPr/>
        </p:nvSpPr>
        <p:spPr>
          <a:xfrm>
            <a:off x="4280958" y="4464915"/>
            <a:ext cx="4060669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400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 dirty="0" err="1" smtClean="0">
                <a:solidFill>
                  <a:schemeClr val="bg1"/>
                </a:solidFill>
              </a:rPr>
              <a:t>Nuotrauk</a:t>
            </a:r>
            <a:r>
              <a:rPr lang="lt-LT" sz="1400" dirty="0" smtClean="0">
                <a:solidFill>
                  <a:schemeClr val="bg1"/>
                </a:solidFill>
              </a:rPr>
              <a:t>os</a:t>
            </a:r>
            <a:r>
              <a:rPr sz="1400" dirty="0" smtClean="0">
                <a:solidFill>
                  <a:schemeClr val="bg1"/>
                </a:solidFill>
              </a:rPr>
              <a:t> </a:t>
            </a:r>
            <a:r>
              <a:rPr sz="1400" dirty="0" err="1" smtClean="0">
                <a:solidFill>
                  <a:schemeClr val="bg1"/>
                </a:solidFill>
              </a:rPr>
              <a:t>siunčiam</a:t>
            </a:r>
            <a:r>
              <a:rPr lang="lt-LT" sz="1400" dirty="0" smtClean="0">
                <a:solidFill>
                  <a:schemeClr val="bg1"/>
                </a:solidFill>
              </a:rPr>
              <a:t>os</a:t>
            </a:r>
            <a:r>
              <a:rPr sz="1400" dirty="0" smtClean="0">
                <a:solidFill>
                  <a:schemeClr val="bg1"/>
                </a:solidFill>
              </a:rPr>
              <a:t> </a:t>
            </a:r>
            <a:r>
              <a:rPr sz="1400" dirty="0">
                <a:solidFill>
                  <a:schemeClr val="bg1"/>
                </a:solidFill>
              </a:rPr>
              <a:t>į </a:t>
            </a:r>
            <a:r>
              <a:rPr sz="1400" dirty="0" err="1">
                <a:solidFill>
                  <a:schemeClr val="bg1"/>
                </a:solidFill>
              </a:rPr>
              <a:t>lokalų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ar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interneto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serverį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atpažinimui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bei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vartotojo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teisių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nustatymui</a:t>
            </a:r>
            <a:r>
              <a:rPr sz="1400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66" name="image14.png"/>
          <p:cNvPicPr/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2263550" y="5577678"/>
            <a:ext cx="1739901" cy="1522414"/>
          </a:xfrm>
          <a:prstGeom prst="rect">
            <a:avLst/>
          </a:prstGeom>
          <a:ln w="12700">
            <a:miter lim="400000"/>
          </a:ln>
        </p:spPr>
      </p:pic>
      <p:sp>
        <p:nvSpPr>
          <p:cNvPr id="67" name="Shape 67"/>
          <p:cNvSpPr/>
          <p:nvPr/>
        </p:nvSpPr>
        <p:spPr>
          <a:xfrm>
            <a:off x="4256582" y="5984785"/>
            <a:ext cx="4101359" cy="7489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400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 dirty="0" err="1">
                <a:solidFill>
                  <a:schemeClr val="bg1"/>
                </a:solidFill>
              </a:rPr>
              <a:t>Jei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lang="lt-LT" sz="1400" dirty="0" smtClean="0">
                <a:solidFill>
                  <a:schemeClr val="bg1"/>
                </a:solidFill>
              </a:rPr>
              <a:t>pra</a:t>
            </a:r>
            <a:r>
              <a:rPr sz="1400" dirty="0" err="1" smtClean="0">
                <a:solidFill>
                  <a:schemeClr val="bg1"/>
                </a:solidFill>
              </a:rPr>
              <a:t>važiavimas</a:t>
            </a:r>
            <a:r>
              <a:rPr sz="1400" dirty="0" smtClean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yra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 smtClean="0">
                <a:solidFill>
                  <a:schemeClr val="bg1"/>
                </a:solidFill>
              </a:rPr>
              <a:t>leidžiamas</a:t>
            </a:r>
            <a:r>
              <a:rPr sz="1400" dirty="0" smtClean="0">
                <a:solidFill>
                  <a:schemeClr val="bg1"/>
                </a:solidFill>
              </a:rPr>
              <a:t>, </a:t>
            </a:r>
            <a:r>
              <a:rPr sz="1400" dirty="0" err="1">
                <a:solidFill>
                  <a:schemeClr val="bg1"/>
                </a:solidFill>
              </a:rPr>
              <a:t>užkarda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pasikelia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ir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transporto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priemonė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 smtClean="0">
                <a:solidFill>
                  <a:schemeClr val="bg1"/>
                </a:solidFill>
              </a:rPr>
              <a:t>įvažiuo</a:t>
            </a:r>
            <a:r>
              <a:rPr lang="lt-LT" sz="1400" dirty="0" smtClean="0">
                <a:solidFill>
                  <a:schemeClr val="bg1"/>
                </a:solidFill>
              </a:rPr>
              <a:t>ja</a:t>
            </a:r>
            <a:r>
              <a:rPr sz="1400" dirty="0" smtClean="0">
                <a:solidFill>
                  <a:schemeClr val="bg1"/>
                </a:solidFill>
              </a:rPr>
              <a:t> </a:t>
            </a:r>
            <a:r>
              <a:rPr sz="1400" dirty="0" err="1">
                <a:solidFill>
                  <a:schemeClr val="bg1"/>
                </a:solidFill>
              </a:rPr>
              <a:t>arba</a:t>
            </a:r>
            <a:r>
              <a:rPr sz="1400" dirty="0">
                <a:solidFill>
                  <a:schemeClr val="bg1"/>
                </a:solidFill>
              </a:rPr>
              <a:t> </a:t>
            </a:r>
            <a:r>
              <a:rPr sz="1400" dirty="0" err="1" smtClean="0">
                <a:solidFill>
                  <a:schemeClr val="bg1"/>
                </a:solidFill>
              </a:rPr>
              <a:t>išvažiuo</a:t>
            </a:r>
            <a:r>
              <a:rPr lang="lt-LT" sz="1400" dirty="0" smtClean="0">
                <a:solidFill>
                  <a:schemeClr val="bg1"/>
                </a:solidFill>
              </a:rPr>
              <a:t>ja</a:t>
            </a:r>
            <a:r>
              <a:rPr sz="1400" dirty="0" smtClean="0">
                <a:solidFill>
                  <a:schemeClr val="bg1"/>
                </a:solidFill>
              </a:rPr>
              <a:t> </a:t>
            </a:r>
            <a:endParaRPr sz="1400" dirty="0">
              <a:solidFill>
                <a:schemeClr val="bg1"/>
              </a:solidFill>
            </a:endParaRPr>
          </a:p>
        </p:txBody>
      </p:sp>
      <p:pic>
        <p:nvPicPr>
          <p:cNvPr id="68" name="image15.png"/>
          <p:cNvPicPr/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9165283" y="6022695"/>
            <a:ext cx="631477" cy="858161"/>
          </a:xfrm>
          <a:prstGeom prst="rect">
            <a:avLst/>
          </a:prstGeom>
          <a:ln w="12700">
            <a:miter lim="400000"/>
          </a:ln>
        </p:spPr>
      </p:pic>
      <p:sp>
        <p:nvSpPr>
          <p:cNvPr id="69" name="Shape 69"/>
          <p:cNvSpPr/>
          <p:nvPr/>
        </p:nvSpPr>
        <p:spPr>
          <a:xfrm flipH="1">
            <a:off x="6312768" y="2199611"/>
            <a:ext cx="2" cy="365035"/>
          </a:xfrm>
          <a:prstGeom prst="line">
            <a:avLst/>
          </a:prstGeom>
          <a:ln w="25400">
            <a:solidFill>
              <a:schemeClr val="tx1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>
              <a:solidFill>
                <a:schemeClr val="bg1"/>
              </a:solidFill>
            </a:endParaRPr>
          </a:p>
        </p:txBody>
      </p:sp>
      <p:sp>
        <p:nvSpPr>
          <p:cNvPr id="70" name="Shape 70"/>
          <p:cNvSpPr/>
          <p:nvPr/>
        </p:nvSpPr>
        <p:spPr>
          <a:xfrm flipV="1">
            <a:off x="5598676" y="2212311"/>
            <a:ext cx="1428186" cy="2"/>
          </a:xfrm>
          <a:prstGeom prst="line">
            <a:avLst/>
          </a:prstGeom>
          <a:ln w="25400">
            <a:solidFill>
              <a:schemeClr val="tx1"/>
            </a:solidFill>
            <a:miter lim="400000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>
              <a:solidFill>
                <a:schemeClr val="bg1"/>
              </a:solidFill>
            </a:endParaRPr>
          </a:p>
        </p:txBody>
      </p:sp>
      <p:sp>
        <p:nvSpPr>
          <p:cNvPr id="71" name="Shape 71"/>
          <p:cNvSpPr/>
          <p:nvPr/>
        </p:nvSpPr>
        <p:spPr>
          <a:xfrm>
            <a:off x="6312768" y="3722213"/>
            <a:ext cx="2" cy="365035"/>
          </a:xfrm>
          <a:prstGeom prst="line">
            <a:avLst/>
          </a:prstGeom>
          <a:ln w="25400">
            <a:solidFill>
              <a:schemeClr val="tx1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>
              <a:solidFill>
                <a:schemeClr val="bg1"/>
              </a:solidFill>
            </a:endParaRPr>
          </a:p>
        </p:txBody>
      </p:sp>
      <p:sp>
        <p:nvSpPr>
          <p:cNvPr id="72" name="Shape 72"/>
          <p:cNvSpPr/>
          <p:nvPr/>
        </p:nvSpPr>
        <p:spPr>
          <a:xfrm>
            <a:off x="5598676" y="3734913"/>
            <a:ext cx="1428186" cy="1"/>
          </a:xfrm>
          <a:prstGeom prst="line">
            <a:avLst/>
          </a:prstGeom>
          <a:ln w="25400">
            <a:solidFill>
              <a:schemeClr val="tx1"/>
            </a:solidFill>
            <a:miter lim="400000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>
              <a:solidFill>
                <a:schemeClr val="bg1"/>
              </a:solidFill>
            </a:endParaRPr>
          </a:p>
        </p:txBody>
      </p:sp>
      <p:sp>
        <p:nvSpPr>
          <p:cNvPr id="73" name="Shape 73"/>
          <p:cNvSpPr/>
          <p:nvPr/>
        </p:nvSpPr>
        <p:spPr>
          <a:xfrm>
            <a:off x="6312768" y="5418177"/>
            <a:ext cx="2" cy="365035"/>
          </a:xfrm>
          <a:prstGeom prst="line">
            <a:avLst/>
          </a:prstGeom>
          <a:ln w="25400">
            <a:solidFill>
              <a:schemeClr val="tx1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>
              <a:solidFill>
                <a:schemeClr val="bg1"/>
              </a:solidFill>
            </a:endParaRPr>
          </a:p>
        </p:txBody>
      </p:sp>
      <p:sp>
        <p:nvSpPr>
          <p:cNvPr id="74" name="Shape 74"/>
          <p:cNvSpPr/>
          <p:nvPr/>
        </p:nvSpPr>
        <p:spPr>
          <a:xfrm>
            <a:off x="5598676" y="5430877"/>
            <a:ext cx="1428186" cy="2"/>
          </a:xfrm>
          <a:prstGeom prst="line">
            <a:avLst/>
          </a:prstGeom>
          <a:ln w="25400">
            <a:solidFill>
              <a:schemeClr val="tx1"/>
            </a:solidFill>
            <a:miter lim="400000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1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/>
        </p:nvSpPr>
        <p:spPr>
          <a:xfrm>
            <a:off x="764244" y="580026"/>
            <a:ext cx="11339694" cy="65760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42900" lvl="0" indent="-342900" algn="l">
              <a:buSzPct val="100000"/>
              <a:buChar char="-"/>
              <a:defRPr sz="1800"/>
            </a:pPr>
            <a:endParaRPr sz="1600" dirty="0">
              <a:solidFill>
                <a:schemeClr val="bg1"/>
              </a:solidFill>
              <a:latin typeface="Alright Sans Bold"/>
              <a:ea typeface="Alright Sans Bold"/>
              <a:cs typeface="Alright Sans Bold"/>
              <a:sym typeface="Alright Sans Bold"/>
            </a:endParaRPr>
          </a:p>
          <a:p>
            <a:pPr marL="182879" lvl="0" indent="-182879" algn="l">
              <a:buSzPct val="100000"/>
              <a:buChar char="-"/>
              <a:defRPr sz="1800"/>
            </a:pP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ANPR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sistema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kontroliuoja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srautus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kamerų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pagalba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. Sistema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atpažįsta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lotynišką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arabišką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kinietišką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korejietišką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raštą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bei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kirilicos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simbolius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.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Kameros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automatiškai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prisitaiko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prie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oro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ir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aplinkos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sąlygų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. </a:t>
            </a:r>
            <a:endParaRPr sz="3000" dirty="0">
              <a:solidFill>
                <a:schemeClr val="bg1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  <a:p>
            <a:pPr marL="342900" lvl="0" indent="-342900" algn="l">
              <a:buSzPct val="100000"/>
              <a:buChar char="-"/>
              <a:defRPr sz="1800"/>
            </a:pPr>
            <a:endParaRPr sz="1600" dirty="0">
              <a:solidFill>
                <a:schemeClr val="bg1"/>
              </a:solidFill>
              <a:latin typeface="Alright Sans Bold"/>
              <a:ea typeface="Alright Sans Bold"/>
              <a:cs typeface="Alright Sans Bold"/>
              <a:sym typeface="Alright Sans Bold"/>
            </a:endParaRPr>
          </a:p>
          <a:p>
            <a:pPr marL="182879" lvl="0" indent="-182879" algn="l">
              <a:buSzPct val="100000"/>
              <a:buChar char="-"/>
              <a:defRPr sz="1800"/>
            </a:pP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Parkavimo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aikštelių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valdymas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vyksta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nuotoliniu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būdu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. Sistema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fiksuoja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ir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pateikia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informaciją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apie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užimtas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ir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laisvas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parkavimo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vietas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bendrą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vietų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skaičių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užkardas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informacinius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ekranus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šviesas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ir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pan.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Kameros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transliuoja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tiesiogiai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.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Vienas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vartotojas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gali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valdyti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net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kelias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parkavimo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aikšteles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.</a:t>
            </a:r>
            <a:endParaRPr sz="3000" dirty="0">
              <a:solidFill>
                <a:schemeClr val="bg1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  <a:p>
            <a:pPr marL="342900" lvl="0" indent="-342900" algn="l">
              <a:buSzPct val="100000"/>
              <a:buChar char="-"/>
              <a:defRPr sz="1800"/>
            </a:pPr>
            <a:endParaRPr sz="1600" dirty="0">
              <a:solidFill>
                <a:schemeClr val="bg1"/>
              </a:solidFill>
              <a:latin typeface="Alright Sans Bold"/>
              <a:ea typeface="Alright Sans Bold"/>
              <a:cs typeface="Alright Sans Bold"/>
              <a:sym typeface="Alright Sans Bold"/>
            </a:endParaRPr>
          </a:p>
          <a:p>
            <a:pPr marL="182879" lvl="0" indent="-182879" algn="l">
              <a:buSzPct val="100000"/>
              <a:buChar char="-"/>
              <a:defRPr sz="1800"/>
            </a:pP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Sistema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registruoja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įvažiavimo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ir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išvažiavimo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momentus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išsaugo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foto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medžiagą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duomenų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bazėje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kurią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paprasta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ir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patogu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rūšiuoti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pagal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reikiamus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rodiklius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bei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eksportuoti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pagal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poreikį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. </a:t>
            </a:r>
            <a:endParaRPr sz="3000" dirty="0">
              <a:solidFill>
                <a:schemeClr val="bg1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  <a:p>
            <a:pPr marL="342900" lvl="0" indent="-342900" algn="l">
              <a:buSzPct val="100000"/>
              <a:buChar char="-"/>
              <a:defRPr sz="1800"/>
            </a:pPr>
            <a:endParaRPr sz="1600" dirty="0">
              <a:solidFill>
                <a:schemeClr val="bg1"/>
              </a:solidFill>
              <a:latin typeface="Alright Sans Bold"/>
              <a:ea typeface="Alright Sans Bold"/>
              <a:cs typeface="Alright Sans Bold"/>
              <a:sym typeface="Alright Sans Bold"/>
            </a:endParaRPr>
          </a:p>
          <a:p>
            <a:pPr marL="182879" lvl="0" indent="-182879" algn="l">
              <a:buSzPct val="100000"/>
              <a:buChar char="-"/>
              <a:defRPr sz="1800"/>
            </a:pP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Aukštos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kokybės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aptarnavimas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ir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sistemos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galimybės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leidžia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stebėti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ir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analizuoti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ilgalaikius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klientus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.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Įdiegus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sistemą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galima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laisvai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grupuoti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duomenis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suteikti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skirtingas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naudojimo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teises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skirtingiems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vartotojams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nustatyti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parkavimo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vietas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ir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parkavimo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trukmę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įvesti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parkavimo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laiko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atskaitomybę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stebėti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ir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analizuoti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automobilių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srautus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grupuoti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pagal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valstybinius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numerius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arba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pagal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parkavimo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trukmę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grupuoti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pagal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tam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tikrą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laiko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tarpą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vidutinius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parkavimo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laikus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parkuojamų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automobilių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skaičių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ir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pan. </a:t>
            </a:r>
            <a:endParaRPr sz="3000" dirty="0">
              <a:solidFill>
                <a:schemeClr val="bg1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  <a:p>
            <a:pPr lvl="0" algn="l">
              <a:defRPr sz="1800"/>
            </a:pPr>
            <a:endParaRPr sz="1600" dirty="0">
              <a:solidFill>
                <a:schemeClr val="bg1"/>
              </a:solidFill>
              <a:latin typeface="Alright Sans Bold"/>
              <a:ea typeface="Alright Sans Bold"/>
              <a:cs typeface="Alright Sans Bold"/>
              <a:sym typeface="Alright Sans Bold"/>
            </a:endParaRPr>
          </a:p>
          <a:p>
            <a:pPr marL="182879" lvl="0" indent="-182879" algn="l">
              <a:buSzPct val="100000"/>
              <a:buChar char="-"/>
              <a:defRPr sz="1800"/>
            </a:pP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Sistema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naudinga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ir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stebint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trumpalaikius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klientus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: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fiksuojami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įvažiavimo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ir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išvažiavimo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laikai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parkavimo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trukmė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galimas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duomenų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filtravimas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pagal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numerius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suteikiama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galimybė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sudaryti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nepageidaujamų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numerių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sąrašą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ir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pan. </a:t>
            </a:r>
            <a:endParaRPr sz="3000" dirty="0">
              <a:solidFill>
                <a:schemeClr val="bg1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  <a:p>
            <a:pPr marL="342900" lvl="0" indent="-342900" algn="l">
              <a:buSzPct val="100000"/>
              <a:buChar char="-"/>
              <a:defRPr sz="1800"/>
            </a:pPr>
            <a:endParaRPr sz="1600" dirty="0">
              <a:solidFill>
                <a:schemeClr val="bg1"/>
              </a:solidFill>
              <a:latin typeface="Alright Sans Bold"/>
              <a:ea typeface="Alright Sans Bold"/>
              <a:cs typeface="Alright Sans Bold"/>
              <a:sym typeface="Alright Sans Bold"/>
            </a:endParaRPr>
          </a:p>
          <a:p>
            <a:pPr marL="182879" lvl="0" indent="-182879" algn="l">
              <a:buSzPct val="100000"/>
              <a:buChar char="-"/>
              <a:defRPr sz="1800"/>
            </a:pP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Sistema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padeda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organizuoti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apmokamų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parkavimo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aikštelių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veiklą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.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Galima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lengvai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reguliuoti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skirtingus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tarifus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ir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automobiliams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taikyti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skirtingus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įkainius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.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Yra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ypač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patogu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valdyti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nuotolinę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automatizuotą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mokėjimo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lang="lt-LT" sz="1600" dirty="0" smtClean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kasą</a:t>
            </a:r>
            <a:r>
              <a:rPr sz="1600" dirty="0" smtClean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.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Prekybos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centrams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siūlomi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specialūs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variantai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o sąskaitos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generuojamos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automatiniu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būdu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. </a:t>
            </a:r>
            <a:endParaRPr sz="3000" dirty="0">
              <a:solidFill>
                <a:schemeClr val="bg1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  <a:p>
            <a:pPr marL="342900" lvl="0" indent="-342900" algn="l">
              <a:buSzPct val="100000"/>
              <a:buChar char="-"/>
              <a:defRPr sz="1800"/>
            </a:pPr>
            <a:endParaRPr sz="1600" dirty="0">
              <a:solidFill>
                <a:schemeClr val="bg1"/>
              </a:solidFill>
              <a:latin typeface="Alright Sans Bold"/>
              <a:ea typeface="Alright Sans Bold"/>
              <a:cs typeface="Alright Sans Bold"/>
              <a:sym typeface="Alright Sans Bold"/>
            </a:endParaRPr>
          </a:p>
          <a:p>
            <a:pPr marL="182879" lvl="0" indent="-182879" algn="l">
              <a:buSzPct val="100000"/>
              <a:buChar char="-"/>
              <a:defRPr sz="1800"/>
            </a:pP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Sistema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įgalina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sukurti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reikiamą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programos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vartotojų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skaičių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,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kurie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turi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skirtingas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prieigos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teises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ir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gali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valdyti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sistemą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nuotoliniu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1600" dirty="0" err="1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būdu</a:t>
            </a:r>
            <a:r>
              <a:rPr sz="1600" dirty="0">
                <a:solidFill>
                  <a:schemeClr val="bg1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. </a:t>
            </a:r>
          </a:p>
        </p:txBody>
      </p:sp>
      <p:sp>
        <p:nvSpPr>
          <p:cNvPr id="173" name="Shape 173"/>
          <p:cNvSpPr/>
          <p:nvPr/>
        </p:nvSpPr>
        <p:spPr>
          <a:xfrm>
            <a:off x="606373" y="8474890"/>
            <a:ext cx="7724828" cy="5562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cap="all">
                <a:latin typeface="Alright Sans Bold"/>
                <a:ea typeface="Alright Sans Bold"/>
                <a:cs typeface="Alright Sans Bold"/>
                <a:sym typeface="Alright Sans Bold"/>
              </a:defRPr>
            </a:lvl1pPr>
          </a:lstStyle>
          <a:p>
            <a:pPr lvl="0">
              <a:defRPr sz="1800" cap="none"/>
            </a:pPr>
            <a:r>
              <a:rPr sz="3600" cap="all"/>
              <a:t>funkcionalumas</a:t>
            </a:r>
          </a:p>
        </p:txBody>
      </p:sp>
    </p:spTree>
    <p:extLst>
      <p:ext uri="{BB962C8B-B14F-4D97-AF65-F5344CB8AC3E}">
        <p14:creationId xmlns:p14="http://schemas.microsoft.com/office/powerpoint/2010/main" val="3324113746"/>
      </p:ext>
    </p:extLst>
  </p:cSld>
  <p:clrMapOvr>
    <a:masterClrMapping/>
  </p:clrMapOvr>
  <p:transition spd="slow">
    <p:push/>
  </p:transition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" grpId="0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606373" y="8455503"/>
            <a:ext cx="5228996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200">
                <a:latin typeface="Alright Sans Bold"/>
                <a:ea typeface="Alright Sans Bold"/>
                <a:cs typeface="Alright Sans Bold"/>
                <a:sym typeface="Alright Sans Bold"/>
              </a:defRPr>
            </a:lvl1pPr>
          </a:lstStyle>
          <a:p>
            <a:pPr lvl="0">
              <a:defRPr sz="1800"/>
            </a:pPr>
            <a:r>
              <a:rPr sz="3200" dirty="0" smtClean="0"/>
              <a:t>ANPR </a:t>
            </a:r>
            <a:r>
              <a:rPr sz="3200" dirty="0" err="1"/>
              <a:t>sistemos</a:t>
            </a:r>
            <a:r>
              <a:rPr sz="3200" dirty="0"/>
              <a:t> </a:t>
            </a:r>
            <a:r>
              <a:rPr sz="3200" dirty="0" err="1"/>
              <a:t>architektūra</a:t>
            </a:r>
            <a:endParaRPr sz="3200" dirty="0"/>
          </a:p>
        </p:txBody>
      </p:sp>
      <p:pic>
        <p:nvPicPr>
          <p:cNvPr id="127" name="image19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904914" y="1505027"/>
            <a:ext cx="840917" cy="7207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image20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899564" y="3291616"/>
            <a:ext cx="1050032" cy="9409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30" name="image13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699396" y="3436849"/>
            <a:ext cx="840916" cy="981067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image22.png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588885" y="3382217"/>
            <a:ext cx="858159" cy="85816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3" name="image23.png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167011" y="745206"/>
            <a:ext cx="1436254" cy="128237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4" name="image24.png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4598792" y="4328978"/>
            <a:ext cx="840916" cy="8409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5" name="image25.png"/>
          <p:cNvPicPr/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1506858" y="3034669"/>
            <a:ext cx="858159" cy="1412664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image26.png"/>
          <p:cNvPicPr/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1368275" y="5571128"/>
            <a:ext cx="1033725" cy="1187387"/>
          </a:xfrm>
          <a:prstGeom prst="rect">
            <a:avLst/>
          </a:prstGeom>
          <a:ln w="12700">
            <a:miter lim="400000"/>
          </a:ln>
        </p:spPr>
      </p:pic>
      <p:sp>
        <p:nvSpPr>
          <p:cNvPr id="137" name="Shape 137"/>
          <p:cNvSpPr/>
          <p:nvPr/>
        </p:nvSpPr>
        <p:spPr>
          <a:xfrm>
            <a:off x="7088677" y="4578054"/>
            <a:ext cx="2062354" cy="929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sz="1400" dirty="0" err="1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Programa</a:t>
            </a:r>
            <a:endParaRPr sz="1400" dirty="0">
              <a:solidFill>
                <a:srgbClr val="FFFFFF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  <a:p>
            <a:pPr lvl="0">
              <a:defRPr sz="1800"/>
            </a:pPr>
            <a:r>
              <a:rPr sz="1400" dirty="0">
                <a:solidFill>
                  <a:srgbClr val="FFFFFF"/>
                </a:solidFill>
                <a:latin typeface="Alright Sans Bold"/>
                <a:ea typeface="Alright Sans Bold"/>
                <a:cs typeface="Alright Sans Bold"/>
                <a:sym typeface="Alright Sans Bold"/>
              </a:rPr>
              <a:t>„SOFTRA CLOUD 3.0“</a:t>
            </a:r>
          </a:p>
          <a:p>
            <a:pPr lvl="0">
              <a:defRPr sz="1800"/>
            </a:pPr>
            <a:r>
              <a:rPr sz="1400" dirty="0" err="1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Lokaliame</a:t>
            </a:r>
            <a:r>
              <a:rPr sz="1400" dirty="0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serveryje</a:t>
            </a:r>
            <a:endParaRPr sz="1400" dirty="0">
              <a:solidFill>
                <a:srgbClr val="FFFFFF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  <a:p>
            <a:pPr lvl="0">
              <a:defRPr sz="1800"/>
            </a:pPr>
            <a:r>
              <a:rPr sz="1400" dirty="0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(</a:t>
            </a:r>
            <a:r>
              <a:rPr sz="1400" dirty="0" err="1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pasiekiama</a:t>
            </a:r>
            <a:r>
              <a:rPr sz="1400" dirty="0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 </a:t>
            </a:r>
            <a:r>
              <a:rPr sz="1400" dirty="0" err="1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internetu</a:t>
            </a:r>
            <a:r>
              <a:rPr sz="1400" dirty="0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rPr>
              <a:t>)</a:t>
            </a:r>
          </a:p>
        </p:txBody>
      </p:sp>
      <p:sp>
        <p:nvSpPr>
          <p:cNvPr id="138" name="Shape 138"/>
          <p:cNvSpPr/>
          <p:nvPr/>
        </p:nvSpPr>
        <p:spPr>
          <a:xfrm>
            <a:off x="10197693" y="2410943"/>
            <a:ext cx="2255369" cy="281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FFFFFF"/>
                </a:solidFill>
              </a:rPr>
              <a:t>Sistemos administratorius</a:t>
            </a:r>
          </a:p>
        </p:txBody>
      </p:sp>
      <p:sp>
        <p:nvSpPr>
          <p:cNvPr id="139" name="Shape 139"/>
          <p:cNvSpPr/>
          <p:nvPr/>
        </p:nvSpPr>
        <p:spPr>
          <a:xfrm>
            <a:off x="10002486" y="4340729"/>
            <a:ext cx="2822019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400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FFFFFF"/>
                </a:solidFill>
              </a:rPr>
              <a:t>Apsaugos darbuotojas ar kiti teisėti naudotojai</a:t>
            </a:r>
          </a:p>
        </p:txBody>
      </p:sp>
      <p:sp>
        <p:nvSpPr>
          <p:cNvPr id="143" name="Shape 143"/>
          <p:cNvSpPr/>
          <p:nvPr/>
        </p:nvSpPr>
        <p:spPr>
          <a:xfrm>
            <a:off x="901509" y="6835726"/>
            <a:ext cx="2068857" cy="281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FFFFFF"/>
                </a:solidFill>
              </a:rPr>
              <a:t>Pardavimo vietos (POS)</a:t>
            </a:r>
          </a:p>
        </p:txBody>
      </p:sp>
      <p:sp>
        <p:nvSpPr>
          <p:cNvPr id="144" name="Shape 144"/>
          <p:cNvSpPr/>
          <p:nvPr/>
        </p:nvSpPr>
        <p:spPr>
          <a:xfrm>
            <a:off x="690404" y="4584734"/>
            <a:ext cx="2491067" cy="318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 dirty="0" err="1">
                <a:solidFill>
                  <a:srgbClr val="FFFFFF"/>
                </a:solidFill>
              </a:rPr>
              <a:t>Automatizuota</a:t>
            </a:r>
            <a:r>
              <a:rPr sz="1400" dirty="0">
                <a:solidFill>
                  <a:srgbClr val="FFFFFF"/>
                </a:solidFill>
              </a:rPr>
              <a:t> </a:t>
            </a:r>
            <a:r>
              <a:rPr sz="1400" dirty="0" err="1">
                <a:solidFill>
                  <a:srgbClr val="FFFFFF"/>
                </a:solidFill>
              </a:rPr>
              <a:t>mokėjimo</a:t>
            </a:r>
            <a:r>
              <a:rPr sz="1400" dirty="0">
                <a:solidFill>
                  <a:srgbClr val="FFFFFF"/>
                </a:solidFill>
              </a:rPr>
              <a:t> </a:t>
            </a:r>
            <a:r>
              <a:rPr lang="lt-LT" sz="1400" dirty="0" smtClean="0">
                <a:solidFill>
                  <a:srgbClr val="FFFFFF"/>
                </a:solidFill>
              </a:rPr>
              <a:t>kasa</a:t>
            </a:r>
            <a:endParaRPr sz="1400" dirty="0">
              <a:solidFill>
                <a:srgbClr val="FFFFFF"/>
              </a:solidFill>
            </a:endParaRPr>
          </a:p>
        </p:txBody>
      </p:sp>
      <p:sp>
        <p:nvSpPr>
          <p:cNvPr id="145" name="Shape 145"/>
          <p:cNvSpPr/>
          <p:nvPr/>
        </p:nvSpPr>
        <p:spPr>
          <a:xfrm>
            <a:off x="597852" y="2107995"/>
            <a:ext cx="2676171" cy="49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400">
                <a:solidFill>
                  <a:srgbClr val="FFFFFF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 dirty="0" err="1">
                <a:solidFill>
                  <a:srgbClr val="FFFFFF"/>
                </a:solidFill>
              </a:rPr>
              <a:t>Automatizuota</a:t>
            </a:r>
            <a:r>
              <a:rPr sz="1400" dirty="0">
                <a:solidFill>
                  <a:srgbClr val="FFFFFF"/>
                </a:solidFill>
              </a:rPr>
              <a:t> </a:t>
            </a:r>
            <a:r>
              <a:rPr sz="1400" dirty="0" err="1">
                <a:solidFill>
                  <a:srgbClr val="FFFFFF"/>
                </a:solidFill>
              </a:rPr>
              <a:t>užkarda</a:t>
            </a:r>
            <a:r>
              <a:rPr sz="1400" dirty="0">
                <a:solidFill>
                  <a:srgbClr val="FFFFFF"/>
                </a:solidFill>
              </a:rPr>
              <a:t> </a:t>
            </a:r>
            <a:r>
              <a:rPr sz="1400" dirty="0" err="1">
                <a:solidFill>
                  <a:srgbClr val="FFFFFF"/>
                </a:solidFill>
              </a:rPr>
              <a:t>su</a:t>
            </a:r>
            <a:r>
              <a:rPr sz="1400" dirty="0">
                <a:solidFill>
                  <a:srgbClr val="FFFFFF"/>
                </a:solidFill>
              </a:rPr>
              <a:t> </a:t>
            </a:r>
            <a:r>
              <a:rPr sz="1400" dirty="0" err="1">
                <a:solidFill>
                  <a:srgbClr val="FFFFFF"/>
                </a:solidFill>
              </a:rPr>
              <a:t>numerių</a:t>
            </a:r>
            <a:r>
              <a:rPr sz="1400" dirty="0">
                <a:solidFill>
                  <a:srgbClr val="FFFFFF"/>
                </a:solidFill>
              </a:rPr>
              <a:t> </a:t>
            </a:r>
            <a:r>
              <a:rPr sz="1400" dirty="0" err="1">
                <a:solidFill>
                  <a:srgbClr val="FFFFFF"/>
                </a:solidFill>
              </a:rPr>
              <a:t>atpažinimo</a:t>
            </a:r>
            <a:r>
              <a:rPr sz="1400" dirty="0">
                <a:solidFill>
                  <a:srgbClr val="FFFFFF"/>
                </a:solidFill>
              </a:rPr>
              <a:t> </a:t>
            </a:r>
            <a:r>
              <a:rPr sz="1400" dirty="0" err="1">
                <a:solidFill>
                  <a:srgbClr val="FFFFFF"/>
                </a:solidFill>
              </a:rPr>
              <a:t>kamera</a:t>
            </a:r>
            <a:endParaRPr sz="1400" dirty="0">
              <a:solidFill>
                <a:srgbClr val="FFFFFF"/>
              </a:solidFill>
            </a:endParaRPr>
          </a:p>
        </p:txBody>
      </p:sp>
      <p:sp>
        <p:nvSpPr>
          <p:cNvPr id="146" name="Shape 146"/>
          <p:cNvSpPr/>
          <p:nvPr/>
        </p:nvSpPr>
        <p:spPr>
          <a:xfrm>
            <a:off x="2545597" y="4173099"/>
            <a:ext cx="1782132" cy="2"/>
          </a:xfrm>
          <a:prstGeom prst="line">
            <a:avLst/>
          </a:prstGeom>
          <a:ln w="25400">
            <a:solidFill>
              <a:schemeClr val="tx1"/>
            </a:solidFill>
            <a:miter lim="400000"/>
            <a:headEnd type="triangle"/>
            <a:tailEnd type="triangle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47" name="Shape 147"/>
          <p:cNvSpPr/>
          <p:nvPr/>
        </p:nvSpPr>
        <p:spPr>
          <a:xfrm>
            <a:off x="6050393" y="3844613"/>
            <a:ext cx="897682" cy="318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>
                <a:solidFill>
                  <a:srgbClr val="51A7F9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 dirty="0" err="1">
                <a:solidFill>
                  <a:schemeClr val="tx1"/>
                </a:solidFill>
              </a:rPr>
              <a:t>Internetas</a:t>
            </a:r>
            <a:endParaRPr sz="1400" dirty="0">
              <a:solidFill>
                <a:schemeClr val="tx1"/>
              </a:solidFill>
            </a:endParaRPr>
          </a:p>
        </p:txBody>
      </p:sp>
      <p:sp>
        <p:nvSpPr>
          <p:cNvPr id="149" name="Shape 149"/>
          <p:cNvSpPr/>
          <p:nvPr/>
        </p:nvSpPr>
        <p:spPr>
          <a:xfrm rot="20400000">
            <a:off x="8930998" y="2815327"/>
            <a:ext cx="1277593" cy="318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>
                <a:solidFill>
                  <a:srgbClr val="51A7F9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 dirty="0" err="1">
                <a:solidFill>
                  <a:schemeClr val="tx1"/>
                </a:solidFill>
              </a:rPr>
              <a:t>Lokalus</a:t>
            </a:r>
            <a:r>
              <a:rPr sz="1400" dirty="0">
                <a:solidFill>
                  <a:srgbClr val="51A7F9"/>
                </a:solidFill>
              </a:rPr>
              <a:t> </a:t>
            </a:r>
            <a:r>
              <a:rPr sz="1400" dirty="0" err="1">
                <a:solidFill>
                  <a:srgbClr val="51A7F9"/>
                </a:solidFill>
              </a:rPr>
              <a:t>tinklas</a:t>
            </a:r>
            <a:endParaRPr sz="1400" dirty="0">
              <a:solidFill>
                <a:srgbClr val="51A7F9"/>
              </a:solidFill>
            </a:endParaRPr>
          </a:p>
        </p:txBody>
      </p:sp>
      <p:sp>
        <p:nvSpPr>
          <p:cNvPr id="151" name="Shape 151"/>
          <p:cNvSpPr/>
          <p:nvPr/>
        </p:nvSpPr>
        <p:spPr>
          <a:xfrm>
            <a:off x="5934423" y="3104868"/>
            <a:ext cx="1277593" cy="318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>
                <a:solidFill>
                  <a:srgbClr val="51A7F9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 dirty="0" err="1">
                <a:solidFill>
                  <a:schemeClr val="tx1"/>
                </a:solidFill>
              </a:rPr>
              <a:t>Lokalus</a:t>
            </a:r>
            <a:r>
              <a:rPr sz="1400" dirty="0">
                <a:solidFill>
                  <a:schemeClr val="tx1"/>
                </a:solidFill>
              </a:rPr>
              <a:t> </a:t>
            </a:r>
            <a:r>
              <a:rPr sz="1400" dirty="0" err="1">
                <a:solidFill>
                  <a:schemeClr val="tx1"/>
                </a:solidFill>
              </a:rPr>
              <a:t>tinklas</a:t>
            </a:r>
            <a:endParaRPr sz="1400" dirty="0">
              <a:solidFill>
                <a:schemeClr val="tx1"/>
              </a:solidFill>
            </a:endParaRPr>
          </a:p>
        </p:txBody>
      </p:sp>
      <p:sp>
        <p:nvSpPr>
          <p:cNvPr id="152" name="Shape 152"/>
          <p:cNvSpPr/>
          <p:nvPr/>
        </p:nvSpPr>
        <p:spPr>
          <a:xfrm rot="20400000">
            <a:off x="2785169" y="4958861"/>
            <a:ext cx="1277593" cy="318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>
                <a:solidFill>
                  <a:srgbClr val="51A7F9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chemeClr val="tx1"/>
                </a:solidFill>
              </a:rPr>
              <a:t>Lokalus tinklas</a:t>
            </a:r>
          </a:p>
        </p:txBody>
      </p:sp>
      <p:sp>
        <p:nvSpPr>
          <p:cNvPr id="153" name="Shape 153"/>
          <p:cNvSpPr/>
          <p:nvPr/>
        </p:nvSpPr>
        <p:spPr>
          <a:xfrm>
            <a:off x="2816381" y="3844613"/>
            <a:ext cx="1287211" cy="318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>
                <a:solidFill>
                  <a:srgbClr val="51A7F9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chemeClr val="tx1"/>
                </a:solidFill>
              </a:rPr>
              <a:t>Ethernet / WiFi</a:t>
            </a:r>
          </a:p>
        </p:txBody>
      </p:sp>
      <p:sp>
        <p:nvSpPr>
          <p:cNvPr id="154" name="Shape 154"/>
          <p:cNvSpPr/>
          <p:nvPr/>
        </p:nvSpPr>
        <p:spPr>
          <a:xfrm rot="1200000">
            <a:off x="2861858" y="2865629"/>
            <a:ext cx="1287211" cy="318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>
                <a:solidFill>
                  <a:srgbClr val="51A7F9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chemeClr val="tx1"/>
                </a:solidFill>
              </a:rPr>
              <a:t>Ethernet / WiFi</a:t>
            </a:r>
          </a:p>
        </p:txBody>
      </p:sp>
      <p:sp>
        <p:nvSpPr>
          <p:cNvPr id="156" name="Shape 156"/>
          <p:cNvSpPr/>
          <p:nvPr/>
        </p:nvSpPr>
        <p:spPr>
          <a:xfrm>
            <a:off x="2595171" y="2860394"/>
            <a:ext cx="1729632" cy="629534"/>
          </a:xfrm>
          <a:prstGeom prst="line">
            <a:avLst/>
          </a:prstGeom>
          <a:ln w="25400">
            <a:solidFill>
              <a:schemeClr val="tx1"/>
            </a:solidFill>
            <a:miter lim="400000"/>
            <a:headEnd type="triangle"/>
            <a:tailEnd type="triangle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57" name="Shape 157"/>
          <p:cNvSpPr/>
          <p:nvPr/>
        </p:nvSpPr>
        <p:spPr>
          <a:xfrm flipV="1">
            <a:off x="2595171" y="4944085"/>
            <a:ext cx="1729630" cy="629536"/>
          </a:xfrm>
          <a:prstGeom prst="line">
            <a:avLst/>
          </a:prstGeom>
          <a:ln w="25400">
            <a:solidFill>
              <a:schemeClr val="tx1"/>
            </a:solidFill>
            <a:miter lim="400000"/>
            <a:headEnd type="triangle"/>
            <a:tailEnd type="triangle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58" name="Shape 158"/>
          <p:cNvSpPr/>
          <p:nvPr/>
        </p:nvSpPr>
        <p:spPr>
          <a:xfrm>
            <a:off x="5657413" y="4173099"/>
            <a:ext cx="1782132" cy="2"/>
          </a:xfrm>
          <a:prstGeom prst="line">
            <a:avLst/>
          </a:prstGeom>
          <a:ln w="25400">
            <a:solidFill>
              <a:schemeClr val="tx1"/>
            </a:solidFill>
            <a:miter lim="400000"/>
            <a:headEnd type="triangle"/>
            <a:tailEnd type="triangle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59" name="Shape 159"/>
          <p:cNvSpPr/>
          <p:nvPr/>
        </p:nvSpPr>
        <p:spPr>
          <a:xfrm flipV="1">
            <a:off x="5685373" y="3489928"/>
            <a:ext cx="1729629" cy="0"/>
          </a:xfrm>
          <a:prstGeom prst="line">
            <a:avLst/>
          </a:prstGeom>
          <a:ln w="25400">
            <a:solidFill>
              <a:schemeClr val="tx1"/>
            </a:solidFill>
            <a:miter lim="400000"/>
            <a:headEnd type="triangle"/>
            <a:tailEnd type="triangle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61" name="Shape 161"/>
          <p:cNvSpPr/>
          <p:nvPr/>
        </p:nvSpPr>
        <p:spPr>
          <a:xfrm flipV="1">
            <a:off x="8767098" y="2790220"/>
            <a:ext cx="1729629" cy="629536"/>
          </a:xfrm>
          <a:prstGeom prst="line">
            <a:avLst/>
          </a:prstGeom>
          <a:ln w="25400">
            <a:solidFill>
              <a:schemeClr val="tx1"/>
            </a:solidFill>
            <a:miter lim="400000"/>
            <a:headEnd type="triangle"/>
            <a:tailEnd type="triangle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62" name="Shape 162"/>
          <p:cNvSpPr/>
          <p:nvPr/>
        </p:nvSpPr>
        <p:spPr>
          <a:xfrm>
            <a:off x="9155821" y="3844613"/>
            <a:ext cx="897682" cy="318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>
                <a:solidFill>
                  <a:srgbClr val="51A7F9"/>
                </a:solidFill>
                <a:latin typeface="Alright Sans Regular"/>
                <a:ea typeface="Alright Sans Regular"/>
                <a:cs typeface="Alright Sans Regular"/>
                <a:sym typeface="Alright Sans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 dirty="0" err="1">
                <a:solidFill>
                  <a:schemeClr val="tx1"/>
                </a:solidFill>
              </a:rPr>
              <a:t>Internetas</a:t>
            </a:r>
            <a:endParaRPr sz="1400" dirty="0">
              <a:solidFill>
                <a:schemeClr val="tx1"/>
              </a:solidFill>
            </a:endParaRPr>
          </a:p>
        </p:txBody>
      </p:sp>
      <p:sp>
        <p:nvSpPr>
          <p:cNvPr id="163" name="Shape 163"/>
          <p:cNvSpPr/>
          <p:nvPr/>
        </p:nvSpPr>
        <p:spPr>
          <a:xfrm>
            <a:off x="8762842" y="4173099"/>
            <a:ext cx="1782132" cy="2"/>
          </a:xfrm>
          <a:prstGeom prst="line">
            <a:avLst/>
          </a:prstGeom>
          <a:ln w="25400">
            <a:solidFill>
              <a:schemeClr val="tx1"/>
            </a:solidFill>
            <a:miter lim="400000"/>
            <a:headEnd type="triangle"/>
            <a:tailEnd type="triangle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8225206"/>
      </p:ext>
    </p:extLst>
  </p:cSld>
  <p:clrMapOvr>
    <a:masterClrMapping/>
  </p:clrMapOvr>
  <p:transition spd="slow">
    <p:push/>
  </p:transition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/>
        </p:nvSpPr>
        <p:spPr>
          <a:xfrm>
            <a:off x="5730240" y="1173033"/>
            <a:ext cx="6500994" cy="41652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42900" lvl="0" indent="-342900" algn="l">
              <a:buSzPct val="100000"/>
              <a:buChar char="-"/>
              <a:defRPr sz="1800"/>
            </a:pPr>
            <a:r>
              <a:rPr lang="lt-LT" altLang="lt-LT" sz="2200" dirty="0">
                <a:solidFill>
                  <a:schemeClr val="bg1"/>
                </a:solidFill>
                <a:latin typeface="Alright Sans Regular"/>
              </a:rPr>
              <a:t>Aikštelės </a:t>
            </a:r>
            <a:r>
              <a:rPr lang="lt-LT" altLang="lt-LT" sz="2200" dirty="0" smtClean="0">
                <a:solidFill>
                  <a:schemeClr val="bg1"/>
                </a:solidFill>
                <a:latin typeface="Alright Sans Regular"/>
              </a:rPr>
              <a:t>užimtumas.realiu laiku</a:t>
            </a:r>
            <a:endParaRPr lang="lt-LT" sz="2200" dirty="0" smtClean="0">
              <a:solidFill>
                <a:schemeClr val="bg1"/>
              </a:solidFill>
              <a:latin typeface="Alright Sans Regular"/>
              <a:ea typeface="Alright Sans Bold"/>
              <a:cs typeface="Alright Sans Bold"/>
              <a:sym typeface="Alright Sans Bold"/>
            </a:endParaRPr>
          </a:p>
          <a:p>
            <a:pPr marL="228600" lvl="0" indent="-228600" algn="l">
              <a:buSzPct val="100000"/>
              <a:buChar char="-"/>
              <a:defRPr sz="1800"/>
            </a:pPr>
            <a:endParaRPr lang="lt-LT" sz="2200" dirty="0">
              <a:solidFill>
                <a:schemeClr val="bg1"/>
              </a:solidFill>
              <a:latin typeface="Alright Sans Regular"/>
              <a:ea typeface="Alright Sans Bold"/>
              <a:cs typeface="Alright Sans Bold"/>
              <a:sym typeface="Alright Sans Bold"/>
            </a:endParaRPr>
          </a:p>
          <a:p>
            <a:pPr marL="228600" lvl="0" indent="-228600" algn="l">
              <a:buSzPct val="100000"/>
              <a:buChar char="-"/>
              <a:defRPr sz="1800"/>
            </a:pPr>
            <a:r>
              <a:rPr lang="lt-LT" altLang="lt-LT" sz="2200" dirty="0">
                <a:solidFill>
                  <a:schemeClr val="bg1"/>
                </a:solidFill>
                <a:latin typeface="Alright Sans Regular"/>
              </a:rPr>
              <a:t>Kel</a:t>
            </a:r>
            <a:r>
              <a:rPr lang="en-US" altLang="lt-LT" sz="2200" dirty="0" err="1">
                <a:solidFill>
                  <a:schemeClr val="bg1"/>
                </a:solidFill>
                <a:latin typeface="Alright Sans Regular"/>
              </a:rPr>
              <a:t>etos</a:t>
            </a:r>
            <a:r>
              <a:rPr lang="lt-LT" altLang="lt-LT" sz="2200" dirty="0">
                <a:solidFill>
                  <a:schemeClr val="bg1"/>
                </a:solidFill>
                <a:latin typeface="Alright Sans Regular"/>
              </a:rPr>
              <a:t> aikštelių / teritorijų administravimas vienoje vartotojo sąsajoje.</a:t>
            </a:r>
            <a:endParaRPr sz="2200" dirty="0">
              <a:solidFill>
                <a:schemeClr val="bg1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  <a:p>
            <a:pPr marL="342900" lvl="0" indent="-342900" algn="l">
              <a:buSzPct val="100000"/>
              <a:buChar char="-"/>
              <a:defRPr sz="1800"/>
            </a:pPr>
            <a:endParaRPr sz="2200" dirty="0">
              <a:solidFill>
                <a:schemeClr val="bg1"/>
              </a:solidFill>
              <a:latin typeface="Alright Sans Regular"/>
              <a:ea typeface="Alright Sans Bold"/>
              <a:cs typeface="Alright Sans Bold"/>
              <a:sym typeface="Alright Sans Bold"/>
            </a:endParaRPr>
          </a:p>
          <a:p>
            <a:pPr marL="228600" lvl="0" indent="-228600" algn="l">
              <a:buSzPct val="100000"/>
              <a:buChar char="-"/>
              <a:defRPr sz="1800"/>
            </a:pPr>
            <a:r>
              <a:rPr lang="lt-LT" altLang="lt-LT" sz="2200" dirty="0">
                <a:solidFill>
                  <a:schemeClr val="bg1"/>
                </a:solidFill>
                <a:latin typeface="Alright Sans Regular"/>
              </a:rPr>
              <a:t>Pravažiavimo įvykių žurnalas, pravažiavimo įvykio detalizacija naujame lange su foto nuotrauka.</a:t>
            </a:r>
            <a:endParaRPr sz="2200" dirty="0">
              <a:solidFill>
                <a:schemeClr val="bg1"/>
              </a:solidFill>
              <a:latin typeface="Alright Sans Regular"/>
              <a:ea typeface="Alright Sans Regular"/>
              <a:cs typeface="Alright Sans Regular"/>
              <a:sym typeface="Alright Sans Regular"/>
            </a:endParaRPr>
          </a:p>
          <a:p>
            <a:pPr marL="342900" lvl="0" indent="-342900" algn="l">
              <a:buSzPct val="100000"/>
              <a:buChar char="-"/>
              <a:defRPr sz="1800"/>
            </a:pPr>
            <a:endParaRPr sz="2200" dirty="0">
              <a:solidFill>
                <a:schemeClr val="bg1"/>
              </a:solidFill>
              <a:latin typeface="Alright Sans Regular"/>
              <a:ea typeface="Alright Sans Bold"/>
              <a:cs typeface="Alright Sans Bold"/>
              <a:sym typeface="Alright Sans Bold"/>
            </a:endParaRPr>
          </a:p>
          <a:p>
            <a:pPr marL="228600" lvl="0" indent="-228600" algn="l">
              <a:buSzPct val="100000"/>
              <a:buChar char="-"/>
              <a:defRPr sz="1800"/>
            </a:pPr>
            <a:r>
              <a:rPr lang="lt-LT" altLang="lt-LT" sz="2200" dirty="0">
                <a:solidFill>
                  <a:schemeClr val="bg1"/>
                </a:solidFill>
                <a:latin typeface="Alright Sans Regular"/>
              </a:rPr>
              <a:t>Realaus laiko video srautas iš ANPR kamerų.</a:t>
            </a:r>
            <a:endParaRPr sz="2200" dirty="0">
              <a:solidFill>
                <a:schemeClr val="bg1"/>
              </a:solidFill>
              <a:latin typeface="Alright Sans Regular"/>
              <a:ea typeface="Alright Sans Bold"/>
              <a:cs typeface="Alright Sans Bold"/>
              <a:sym typeface="Alright Sans Bold"/>
            </a:endParaRPr>
          </a:p>
          <a:p>
            <a:pPr lvl="0" algn="l">
              <a:defRPr sz="1800"/>
            </a:pPr>
            <a:endParaRPr sz="2200" dirty="0">
              <a:solidFill>
                <a:schemeClr val="bg1"/>
              </a:solidFill>
              <a:latin typeface="Alright Sans Regular"/>
              <a:ea typeface="Alright Sans Bold"/>
              <a:cs typeface="Alright Sans Bold"/>
              <a:sym typeface="Alright Sans Bold"/>
            </a:endParaRPr>
          </a:p>
          <a:p>
            <a:pPr marL="228600" indent="-228600" algn="l">
              <a:buSzPct val="100000"/>
              <a:buFontTx/>
              <a:buChar char="-"/>
              <a:defRPr sz="1800"/>
            </a:pPr>
            <a:r>
              <a:rPr lang="lt-LT" altLang="lt-LT" sz="2200" dirty="0">
                <a:solidFill>
                  <a:schemeClr val="bg1"/>
                </a:solidFill>
                <a:latin typeface="Alright Sans Regular"/>
              </a:rPr>
              <a:t>Nuotolinis rankinis kelio užtvaro atidarymas, TPVN įvedimas atvykus nežinomam automobiliui.</a:t>
            </a:r>
            <a:r>
              <a:rPr sz="2200" dirty="0" smtClean="0">
                <a:solidFill>
                  <a:schemeClr val="bg1"/>
                </a:solidFill>
                <a:latin typeface="Alright Sans Regular"/>
                <a:ea typeface="Alright Sans Bold"/>
                <a:cs typeface="Alright Sans Bold"/>
                <a:sym typeface="Alright Sans Bold"/>
              </a:rPr>
              <a:t> </a:t>
            </a:r>
            <a:endParaRPr sz="2200" dirty="0">
              <a:solidFill>
                <a:schemeClr val="bg1"/>
              </a:solidFill>
              <a:latin typeface="Alright Sans Regular"/>
              <a:ea typeface="Alright Sans Bold"/>
              <a:cs typeface="Alright Sans Bold"/>
              <a:sym typeface="Alright Sans Bold"/>
            </a:endParaRPr>
          </a:p>
        </p:txBody>
      </p:sp>
      <p:sp>
        <p:nvSpPr>
          <p:cNvPr id="118" name="Shape 118"/>
          <p:cNvSpPr/>
          <p:nvPr/>
        </p:nvSpPr>
        <p:spPr>
          <a:xfrm>
            <a:off x="939662" y="1005841"/>
            <a:ext cx="4531499" cy="4450080"/>
          </a:xfrm>
          <a:prstGeom prst="rect">
            <a:avLst/>
          </a:prstGeom>
          <a:ln w="63500">
            <a:solidFill>
              <a:srgbClr val="FFFFFF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3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9" name="Shape 119"/>
          <p:cNvSpPr/>
          <p:nvPr/>
        </p:nvSpPr>
        <p:spPr>
          <a:xfrm>
            <a:off x="1156196" y="1776477"/>
            <a:ext cx="4695964" cy="27515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lvl="0" algn="l">
              <a:lnSpc>
                <a:spcPct val="90000"/>
              </a:lnSpc>
              <a:defRPr sz="1800"/>
            </a:pPr>
            <a:r>
              <a:rPr lang="lt-LT" altLang="lt-LT" sz="4800" dirty="0">
                <a:solidFill>
                  <a:schemeClr val="bg1"/>
                </a:solidFill>
                <a:latin typeface="Alright Sans Regular"/>
              </a:rPr>
              <a:t>Aikštelės bei įvažiavimų / išvažiavimų valdymas</a:t>
            </a:r>
            <a:endParaRPr sz="4800" dirty="0">
              <a:solidFill>
                <a:schemeClr val="bg1"/>
              </a:solidFill>
              <a:latin typeface="Alright Sans Regular"/>
              <a:ea typeface="Bebas Neue Regular"/>
              <a:cs typeface="Bebas Neue Regular"/>
              <a:sym typeface="Bebas Neue Regular"/>
            </a:endParaRPr>
          </a:p>
        </p:txBody>
      </p:sp>
      <p:pic>
        <p:nvPicPr>
          <p:cNvPr id="120" name="image17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343900" y="6010293"/>
            <a:ext cx="5339640" cy="994334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113"/>
          <p:cNvSpPr/>
          <p:nvPr/>
        </p:nvSpPr>
        <p:spPr>
          <a:xfrm>
            <a:off x="606373" y="8447809"/>
            <a:ext cx="6974666" cy="610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>
              <a:defRPr sz="1800"/>
            </a:pPr>
            <a:r>
              <a:rPr lang="lt-LT" sz="3300" dirty="0" smtClean="0">
                <a:latin typeface="Alright Sans Bold"/>
                <a:ea typeface="Alright Sans Bold"/>
                <a:cs typeface="Alright Sans Bold"/>
                <a:sym typeface="Alright Sans Bold"/>
              </a:rPr>
              <a:t>Programinė įranga</a:t>
            </a:r>
            <a:r>
              <a:rPr sz="3300" dirty="0" smtClean="0">
                <a:latin typeface="Alright Sans Bold"/>
                <a:ea typeface="Alright Sans Bold"/>
                <a:cs typeface="Alright Sans Bold"/>
                <a:sym typeface="Alright Sans Bold"/>
              </a:rPr>
              <a:t> </a:t>
            </a:r>
            <a:r>
              <a:rPr sz="3300" dirty="0" err="1">
                <a:latin typeface="Alright Sans Bold Italic"/>
                <a:ea typeface="Alright Sans Bold Italic"/>
                <a:cs typeface="Alright Sans Bold Italic"/>
                <a:sym typeface="Alright Sans Bold Italic"/>
              </a:rPr>
              <a:t>Softra</a:t>
            </a:r>
            <a:r>
              <a:rPr sz="3300" dirty="0">
                <a:latin typeface="Alright Sans Bold Italic"/>
                <a:ea typeface="Alright Sans Bold Italic"/>
                <a:cs typeface="Alright Sans Bold Italic"/>
                <a:sym typeface="Alright Sans Bold Italic"/>
              </a:rPr>
              <a:t> Cloud v3.0</a:t>
            </a:r>
          </a:p>
        </p:txBody>
      </p:sp>
    </p:spTree>
    <p:extLst>
      <p:ext uri="{BB962C8B-B14F-4D97-AF65-F5344CB8AC3E}">
        <p14:creationId xmlns:p14="http://schemas.microsoft.com/office/powerpoint/2010/main" val="21048588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365C0"/>
          </a:solidFill>
          <a:prstDash val="solid"/>
          <a:beve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573</TotalTime>
  <Words>614</Words>
  <Application>Microsoft Office PowerPoint</Application>
  <PresentationFormat>Custom</PresentationFormat>
  <Paragraphs>67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Alright Sans Bold</vt:lpstr>
      <vt:lpstr>Alright Sans Bold Italic</vt:lpstr>
      <vt:lpstr>Alright Sans Regular</vt:lpstr>
      <vt:lpstr>Alright Sans Regular Italic</vt:lpstr>
      <vt:lpstr>Bebas Neue Regular</vt:lpstr>
      <vt:lpstr>Century Gothic</vt:lpstr>
      <vt:lpstr>Helvetica</vt:lpstr>
      <vt:lpstr>Helvetica Light</vt:lpstr>
      <vt:lpstr>Helvetica Neue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Marius Lozaitis</dc:creator>
  <cp:lastModifiedBy>Darius Undžys</cp:lastModifiedBy>
  <cp:revision>99</cp:revision>
  <dcterms:modified xsi:type="dcterms:W3CDTF">2019-01-03T07:39:25Z</dcterms:modified>
</cp:coreProperties>
</file>