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10400" cy="9296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92" y="-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52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52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AF3A0E-1FEB-4D86-AE63-091C17349978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1040" y="4416321"/>
            <a:ext cx="5608320" cy="4182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829610"/>
            <a:ext cx="3037840" cy="4652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70938" y="8829610"/>
            <a:ext cx="3037840" cy="4652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816F32A-A63C-4F30-BFC0-2A2FDCFAA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altLang="lt-LT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0F27B-5F94-49F6-BAA0-E5260237E50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AFBE7-6D9F-453C-96CA-B6640F194623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BF987-2051-49E9-BA04-F58EB6A0BE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10AF7-671B-4707-BC61-358C169E8423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702CC-BDC6-4747-B264-9D768EEF5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FE968-A061-48B6-8475-80E6778AB24B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95355-317F-4325-A075-78E5F52BE3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0554F-5812-4082-9EB4-AB7540D5F893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E69BF-5C1F-4B81-9F95-46294E9A4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26699-BC21-42AB-B473-7743CCCE5384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66912-D69A-4EC3-9C2D-1D8F34B003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DB9EC-268C-4830-887F-6C38D900C0B9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D8E4C-90B9-4268-960B-6D9C174DC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1A147-5979-4DB3-B238-446E318AB0B4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E05FC-D00A-4F0C-96A5-F37914EC24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AE1D9-E8B8-4905-9C55-85F27D9E95DF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8ABC5-9FBA-48A7-8164-8B207372A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93DDA-A22E-4183-BA63-012F5B4E2138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230B0-3254-4EC4-84D8-FE6DF0C712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5FF34-F406-47C5-86DD-407C4AA31FF8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62401-87CB-4D49-9422-7C37793C99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21C83-7115-42F0-91F0-8B4B04045152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3E6FF-B84E-487C-AA17-66763F9DA4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lt-LT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lt-LT" smtClean="0"/>
              <a:t>Образец текста</a:t>
            </a:r>
          </a:p>
          <a:p>
            <a:pPr lvl="1"/>
            <a:r>
              <a:rPr lang="ru-RU" altLang="lt-LT" smtClean="0"/>
              <a:t>Второй уровень</a:t>
            </a:r>
          </a:p>
          <a:p>
            <a:pPr lvl="2"/>
            <a:r>
              <a:rPr lang="ru-RU" altLang="lt-LT" smtClean="0"/>
              <a:t>Третий уровень</a:t>
            </a:r>
          </a:p>
          <a:p>
            <a:pPr lvl="3"/>
            <a:r>
              <a:rPr lang="ru-RU" altLang="lt-LT" smtClean="0"/>
              <a:t>Четвертый уровень</a:t>
            </a:r>
          </a:p>
          <a:p>
            <a:pPr lvl="4"/>
            <a:r>
              <a:rPr lang="ru-RU" altLang="lt-LT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331BED-71FA-4A6B-A961-B50C41BA778D}" type="datetimeFigureOut">
              <a:rPr lang="ru-RU"/>
              <a:pPr>
                <a:defRPr/>
              </a:pPr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978E39-B4BD-4540-960B-7BFDE0CFBC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Box 14"/>
          <p:cNvSpPr txBox="1">
            <a:spLocks noChangeArrowheads="1"/>
          </p:cNvSpPr>
          <p:nvPr/>
        </p:nvSpPr>
        <p:spPr bwMode="auto">
          <a:xfrm>
            <a:off x="260648" y="4067944"/>
            <a:ext cx="547260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lt-LT" altLang="lt-LT" sz="1200" b="1" dirty="0">
                <a:latin typeface="Calibri" pitchFamily="34" charset="0"/>
              </a:rPr>
              <a:t>Darbų saugos nurodymai</a:t>
            </a:r>
            <a:r>
              <a:rPr lang="ru-RU" altLang="lt-LT" sz="1200" b="1" dirty="0">
                <a:latin typeface="Calibri" pitchFamily="34" charset="0"/>
              </a:rPr>
              <a:t>:</a:t>
            </a:r>
          </a:p>
          <a:p>
            <a:r>
              <a:rPr lang="lt-LT" altLang="lt-LT" sz="1200" dirty="0" smtClean="0">
                <a:latin typeface="Calibri" pitchFamily="34" charset="0"/>
              </a:rPr>
              <a:t>Plauti rankas prieš pertraukas ir darbo pabaigoje. Vengti kontakto su akimis ir oda. </a:t>
            </a:r>
          </a:p>
          <a:p>
            <a:r>
              <a:rPr lang="en-US" altLang="lt-LT" sz="1200" b="1" dirty="0" err="1" smtClean="0">
                <a:latin typeface="Calibri" pitchFamily="34" charset="0"/>
              </a:rPr>
              <a:t>Kv</a:t>
            </a:r>
            <a:r>
              <a:rPr lang="lt-LT" altLang="lt-LT" sz="1200" b="1" dirty="0" err="1">
                <a:latin typeface="Calibri" pitchFamily="34" charset="0"/>
              </a:rPr>
              <a:t>ėpavimo</a:t>
            </a:r>
            <a:r>
              <a:rPr lang="lt-LT" altLang="lt-LT" sz="1200" b="1" dirty="0">
                <a:latin typeface="Calibri" pitchFamily="34" charset="0"/>
              </a:rPr>
              <a:t> organų apsauga</a:t>
            </a:r>
            <a:r>
              <a:rPr lang="ru-RU" altLang="lt-LT" sz="1200" b="1" dirty="0">
                <a:latin typeface="Calibri" pitchFamily="34" charset="0"/>
              </a:rPr>
              <a:t>:</a:t>
            </a:r>
            <a:r>
              <a:rPr lang="ru-RU" altLang="lt-LT" sz="1200" dirty="0">
                <a:latin typeface="Calibri" pitchFamily="34" charset="0"/>
              </a:rPr>
              <a:t> </a:t>
            </a:r>
            <a:endParaRPr lang="lt-LT" altLang="lt-LT" sz="1200" dirty="0" smtClean="0">
              <a:latin typeface="Calibri" pitchFamily="34" charset="0"/>
            </a:endParaRPr>
          </a:p>
          <a:p>
            <a:r>
              <a:rPr lang="lt-LT" altLang="lt-LT" sz="1200" dirty="0" smtClean="0">
                <a:latin typeface="Calibri" pitchFamily="34" charset="0"/>
              </a:rPr>
              <a:t>Nereikalaujama.</a:t>
            </a:r>
          </a:p>
          <a:p>
            <a:r>
              <a:rPr lang="lt-LT" altLang="lt-LT" sz="1200" b="1" dirty="0" smtClean="0">
                <a:latin typeface="Calibri" pitchFamily="34" charset="0"/>
              </a:rPr>
              <a:t>Rankų </a:t>
            </a:r>
            <a:r>
              <a:rPr lang="lt-LT" altLang="lt-LT" sz="1200" b="1" dirty="0">
                <a:latin typeface="Calibri" pitchFamily="34" charset="0"/>
              </a:rPr>
              <a:t>apsauga</a:t>
            </a:r>
            <a:r>
              <a:rPr lang="ru-RU" altLang="lt-LT" sz="1200" b="1" dirty="0">
                <a:latin typeface="Calibri" pitchFamily="34" charset="0"/>
              </a:rPr>
              <a:t>:</a:t>
            </a:r>
            <a:r>
              <a:rPr lang="ru-RU" altLang="lt-LT" sz="1200" dirty="0">
                <a:latin typeface="Calibri" pitchFamily="34" charset="0"/>
              </a:rPr>
              <a:t> </a:t>
            </a:r>
            <a:endParaRPr lang="lt-LT" altLang="lt-LT" sz="1200" dirty="0" smtClean="0">
              <a:latin typeface="Calibri" pitchFamily="34" charset="0"/>
            </a:endParaRPr>
          </a:p>
          <a:p>
            <a:r>
              <a:rPr lang="lt-LT" altLang="lt-LT" sz="1200" dirty="0" smtClean="0">
                <a:latin typeface="Calibri" pitchFamily="34" charset="0"/>
              </a:rPr>
              <a:t>apsauginės pirštinės.</a:t>
            </a:r>
            <a:endParaRPr lang="ru-RU" altLang="lt-LT" sz="1200" dirty="0">
              <a:latin typeface="Calibri" pitchFamily="34" charset="0"/>
            </a:endParaRPr>
          </a:p>
          <a:p>
            <a:r>
              <a:rPr lang="lt-LT" altLang="lt-LT" sz="1200" b="1" dirty="0">
                <a:latin typeface="Calibri" pitchFamily="34" charset="0"/>
              </a:rPr>
              <a:t>Akių apsauga</a:t>
            </a:r>
            <a:r>
              <a:rPr lang="ru-RU" altLang="lt-LT" sz="1200" b="1" dirty="0">
                <a:latin typeface="Calibri" pitchFamily="34" charset="0"/>
              </a:rPr>
              <a:t>:</a:t>
            </a:r>
            <a:r>
              <a:rPr lang="ru-RU" altLang="lt-LT" sz="1200" dirty="0">
                <a:latin typeface="Calibri" pitchFamily="34" charset="0"/>
              </a:rPr>
              <a:t> </a:t>
            </a:r>
            <a:endParaRPr lang="lt-LT" altLang="lt-LT" sz="1200" dirty="0" smtClean="0">
              <a:latin typeface="Calibri" pitchFamily="34" charset="0"/>
            </a:endParaRPr>
          </a:p>
          <a:p>
            <a:r>
              <a:rPr lang="lt-LT" altLang="lt-LT" sz="1200" dirty="0" smtClean="0">
                <a:latin typeface="Calibri" pitchFamily="34" charset="0"/>
              </a:rPr>
              <a:t>apsauginiai akiniai.</a:t>
            </a:r>
          </a:p>
          <a:p>
            <a:r>
              <a:rPr lang="lt-LT" altLang="lt-LT" sz="1200" b="1" dirty="0" smtClean="0">
                <a:latin typeface="Calibri" pitchFamily="34" charset="0"/>
              </a:rPr>
              <a:t>Galiojimo laikas: </a:t>
            </a:r>
          </a:p>
          <a:p>
            <a:r>
              <a:rPr lang="lt-LT" altLang="lt-LT" sz="1200" dirty="0" smtClean="0">
                <a:latin typeface="Calibri" pitchFamily="34" charset="0"/>
              </a:rPr>
              <a:t>2</a:t>
            </a:r>
            <a:r>
              <a:rPr lang="en-US" altLang="lt-LT" sz="1200" dirty="0" smtClean="0">
                <a:latin typeface="Calibri" pitchFamily="34" charset="0"/>
              </a:rPr>
              <a:t> </a:t>
            </a:r>
            <a:r>
              <a:rPr lang="lt-LT" altLang="lt-LT" sz="1200" dirty="0" smtClean="0">
                <a:latin typeface="Calibri" pitchFamily="34" charset="0"/>
              </a:rPr>
              <a:t>metai.</a:t>
            </a:r>
            <a:endParaRPr lang="lt-LT" altLang="lt-LT" sz="1200" b="1" dirty="0" smtClean="0">
              <a:latin typeface="Calibri" pitchFamily="34" charset="0"/>
            </a:endParaRPr>
          </a:p>
          <a:p>
            <a:r>
              <a:rPr lang="lt-LT" altLang="lt-LT" sz="1200" b="1" dirty="0" smtClean="0">
                <a:latin typeface="Calibri" pitchFamily="34" charset="0"/>
              </a:rPr>
              <a:t>Saugojimas</a:t>
            </a:r>
            <a:r>
              <a:rPr lang="ru-RU" altLang="lt-LT" sz="1200" b="1" dirty="0">
                <a:latin typeface="Calibri" pitchFamily="34" charset="0"/>
              </a:rPr>
              <a:t>: </a:t>
            </a:r>
            <a:endParaRPr lang="lt-LT" altLang="lt-LT" sz="1200" b="1" dirty="0" smtClean="0">
              <a:latin typeface="Calibri" pitchFamily="34" charset="0"/>
            </a:endParaRPr>
          </a:p>
          <a:p>
            <a:r>
              <a:rPr lang="lt-LT" altLang="lt-LT" sz="1200" dirty="0" smtClean="0">
                <a:latin typeface="Calibri" pitchFamily="34" charset="0"/>
              </a:rPr>
              <a:t>uždarytoje originalioje talpoje</a:t>
            </a:r>
            <a:r>
              <a:rPr lang="ru-RU" altLang="lt-LT" sz="1200" dirty="0" smtClean="0">
                <a:latin typeface="Calibri" pitchFamily="34" charset="0"/>
              </a:rPr>
              <a:t>, </a:t>
            </a:r>
            <a:r>
              <a:rPr lang="lt-LT" altLang="lt-LT" sz="1200" dirty="0">
                <a:latin typeface="Calibri" pitchFamily="34" charset="0"/>
              </a:rPr>
              <a:t>esant</a:t>
            </a:r>
            <a:r>
              <a:rPr lang="ru-RU" altLang="lt-LT" sz="1200" dirty="0">
                <a:latin typeface="Calibri" pitchFamily="34" charset="0"/>
              </a:rPr>
              <a:t> </a:t>
            </a:r>
            <a:r>
              <a:rPr lang="lt-LT" altLang="lt-LT" sz="1200" dirty="0">
                <a:latin typeface="Calibri" pitchFamily="34" charset="0"/>
              </a:rPr>
              <a:t>nuo</a:t>
            </a:r>
            <a:r>
              <a:rPr lang="ru-RU" altLang="lt-LT" sz="1200" dirty="0">
                <a:latin typeface="Calibri" pitchFamily="34" charset="0"/>
              </a:rPr>
              <a:t> </a:t>
            </a:r>
            <a:r>
              <a:rPr lang="lt-LT" altLang="lt-LT" sz="1200" dirty="0" smtClean="0">
                <a:latin typeface="Calibri" pitchFamily="34" charset="0"/>
              </a:rPr>
              <a:t>0</a:t>
            </a:r>
            <a:r>
              <a:rPr lang="ru-RU" altLang="lt-LT" sz="1200" baseline="30000" dirty="0" err="1" smtClean="0">
                <a:latin typeface="Calibri" pitchFamily="34" charset="0"/>
              </a:rPr>
              <a:t>o</a:t>
            </a:r>
            <a:r>
              <a:rPr lang="ru-RU" altLang="lt-LT" sz="1200" dirty="0" err="1" smtClean="0">
                <a:latin typeface="Calibri" pitchFamily="34" charset="0"/>
              </a:rPr>
              <a:t>С</a:t>
            </a:r>
            <a:r>
              <a:rPr lang="ru-RU" altLang="lt-LT" sz="1200" dirty="0" smtClean="0">
                <a:latin typeface="Calibri" pitchFamily="34" charset="0"/>
              </a:rPr>
              <a:t> </a:t>
            </a:r>
            <a:r>
              <a:rPr lang="lt-LT" altLang="lt-LT" sz="1200" dirty="0">
                <a:latin typeface="Calibri" pitchFamily="34" charset="0"/>
              </a:rPr>
              <a:t>iki</a:t>
            </a:r>
            <a:r>
              <a:rPr lang="ru-RU" altLang="lt-LT" sz="1200" dirty="0">
                <a:latin typeface="Calibri" pitchFamily="34" charset="0"/>
              </a:rPr>
              <a:t> </a:t>
            </a:r>
            <a:r>
              <a:rPr lang="ru-RU" altLang="lt-LT" sz="1200" dirty="0" smtClean="0">
                <a:latin typeface="Calibri" pitchFamily="34" charset="0"/>
              </a:rPr>
              <a:t>+</a:t>
            </a:r>
            <a:r>
              <a:rPr lang="lt-LT" altLang="lt-LT" sz="1200" dirty="0" smtClean="0">
                <a:latin typeface="Calibri" pitchFamily="34" charset="0"/>
              </a:rPr>
              <a:t>35</a:t>
            </a:r>
            <a:r>
              <a:rPr lang="ru-RU" altLang="lt-LT" sz="1200" baseline="30000" dirty="0" err="1" smtClean="0">
                <a:latin typeface="Calibri" pitchFamily="34" charset="0"/>
              </a:rPr>
              <a:t>o</a:t>
            </a:r>
            <a:r>
              <a:rPr lang="ru-RU" altLang="lt-LT" sz="1200" dirty="0" err="1" smtClean="0">
                <a:latin typeface="Calibri" pitchFamily="34" charset="0"/>
              </a:rPr>
              <a:t>С</a:t>
            </a:r>
            <a:r>
              <a:rPr lang="lt-LT" altLang="lt-LT" sz="1200" dirty="0" smtClean="0">
                <a:latin typeface="Calibri" pitchFamily="34" charset="0"/>
              </a:rPr>
              <a:t> temperatūroje.</a:t>
            </a:r>
            <a:endParaRPr lang="ru-RU" altLang="lt-LT" sz="1200" dirty="0">
              <a:latin typeface="Calibri" pitchFamily="34" charset="0"/>
            </a:endParaRPr>
          </a:p>
          <a:p>
            <a:r>
              <a:rPr lang="lt-LT" altLang="lt-LT" sz="1200" b="1" dirty="0">
                <a:latin typeface="Calibri" pitchFamily="34" charset="0"/>
              </a:rPr>
              <a:t>Darbinių tirpalų utilizavimas</a:t>
            </a:r>
            <a:r>
              <a:rPr lang="ru-RU" altLang="lt-LT" sz="1200" b="1" dirty="0">
                <a:latin typeface="Calibri" pitchFamily="34" charset="0"/>
              </a:rPr>
              <a:t>: </a:t>
            </a:r>
            <a:endParaRPr lang="lt-LT" altLang="lt-LT" sz="1200" b="1" dirty="0" smtClean="0">
              <a:latin typeface="Calibri" pitchFamily="34" charset="0"/>
            </a:endParaRPr>
          </a:p>
          <a:p>
            <a:r>
              <a:rPr lang="lt-LT" altLang="lt-LT" sz="1200" dirty="0" smtClean="0">
                <a:latin typeface="Calibri" pitchFamily="34" charset="0"/>
              </a:rPr>
              <a:t>atskiesti </a:t>
            </a:r>
            <a:r>
              <a:rPr lang="lt-LT" altLang="lt-LT" sz="1200" dirty="0">
                <a:latin typeface="Calibri" pitchFamily="34" charset="0"/>
              </a:rPr>
              <a:t>dideliu kiekiu vandens ir išleisti į </a:t>
            </a:r>
            <a:r>
              <a:rPr lang="lt-LT" altLang="lt-LT" sz="1200" dirty="0" smtClean="0">
                <a:latin typeface="Calibri" pitchFamily="34" charset="0"/>
              </a:rPr>
              <a:t>drenažą</a:t>
            </a:r>
            <a:r>
              <a:rPr lang="ru-RU" altLang="lt-LT" sz="1200" dirty="0" smtClean="0">
                <a:latin typeface="Calibri" pitchFamily="34" charset="0"/>
              </a:rPr>
              <a:t> </a:t>
            </a:r>
            <a:r>
              <a:rPr lang="lt-LT" altLang="lt-LT" sz="1200" dirty="0">
                <a:latin typeface="Calibri" pitchFamily="34" charset="0"/>
              </a:rPr>
              <a:t>arba pagal įmonės procedūras</a:t>
            </a:r>
            <a:r>
              <a:rPr lang="ru-RU" altLang="lt-LT" sz="1200" dirty="0">
                <a:latin typeface="Calibri" pitchFamily="34" charset="0"/>
              </a:rPr>
              <a:t>.</a:t>
            </a:r>
            <a:r>
              <a:rPr lang="lt-LT" altLang="lt-LT" sz="12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endParaRPr lang="lt-LT" altLang="lt-LT" sz="1200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endParaRPr lang="lt-LT" altLang="lt-LT" sz="1200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lt-LT" altLang="lt-LT" sz="1200" b="1" dirty="0" smtClean="0">
                <a:solidFill>
                  <a:srgbClr val="FF0000"/>
                </a:solidFill>
                <a:latin typeface="Calibri" pitchFamily="34" charset="0"/>
              </a:rPr>
              <a:t>NEMAIŠYTI </a:t>
            </a:r>
            <a:r>
              <a:rPr lang="lt-LT" altLang="lt-LT" sz="1200" b="1" dirty="0">
                <a:solidFill>
                  <a:srgbClr val="FF0000"/>
                </a:solidFill>
                <a:latin typeface="Calibri" pitchFamily="34" charset="0"/>
              </a:rPr>
              <a:t>SU ŠARMAIS</a:t>
            </a:r>
            <a:r>
              <a:rPr lang="ru-RU" altLang="lt-LT" sz="1200" b="1" dirty="0" smtClean="0">
                <a:solidFill>
                  <a:srgbClr val="FF0000"/>
                </a:solidFill>
                <a:latin typeface="Calibri" pitchFamily="34" charset="0"/>
              </a:rPr>
              <a:t>!</a:t>
            </a:r>
            <a:r>
              <a:rPr lang="lt-LT" altLang="lt-LT" sz="12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r>
              <a:rPr lang="lt-LT" altLang="lt-LT" sz="1200" b="1" dirty="0" smtClean="0">
                <a:solidFill>
                  <a:srgbClr val="FF0000"/>
                </a:solidFill>
                <a:latin typeface="Calibri" pitchFamily="34" charset="0"/>
              </a:rPr>
              <a:t>ATIDŽIAI VADOVAUTIS NAUDOJIMO </a:t>
            </a:r>
            <a:r>
              <a:rPr lang="lt-LT" altLang="lt-LT" sz="1200" b="1" dirty="0">
                <a:solidFill>
                  <a:srgbClr val="FF0000"/>
                </a:solidFill>
                <a:latin typeface="Calibri" pitchFamily="34" charset="0"/>
              </a:rPr>
              <a:t>INSTRUKCIJOMIS</a:t>
            </a:r>
            <a:r>
              <a:rPr lang="en-US" altLang="lt-LT" sz="1200" b="1" dirty="0" smtClean="0">
                <a:solidFill>
                  <a:srgbClr val="FF0000"/>
                </a:solidFill>
                <a:latin typeface="Calibri" pitchFamily="34" charset="0"/>
              </a:rPr>
              <a:t>!</a:t>
            </a:r>
            <a:endParaRPr lang="ru-RU" altLang="lt-LT" dirty="0">
              <a:latin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571500"/>
          </a:xfrm>
          <a:solidFill>
            <a:srgbClr val="FF0000"/>
          </a:solidFill>
          <a:ln>
            <a:solidFill>
              <a:srgbClr val="FF0000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NAUDOJIMO INSTRUKCIJA</a:t>
            </a:r>
            <a:endParaRPr lang="ru-RU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5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0648" y="571500"/>
            <a:ext cx="3240360" cy="832148"/>
          </a:xfrm>
        </p:spPr>
        <p:txBody>
          <a:bodyPr/>
          <a:lstStyle/>
          <a:p>
            <a:pPr algn="l" eaLnBrk="1" hangingPunct="1"/>
            <a:r>
              <a:rPr lang="lt-LT" altLang="lt-LT" sz="4200" b="1" dirty="0" smtClean="0">
                <a:solidFill>
                  <a:schemeClr val="tx1"/>
                </a:solidFill>
              </a:rPr>
              <a:t>Tulpe </a:t>
            </a:r>
            <a:r>
              <a:rPr lang="lt-LT" altLang="lt-LT" sz="4200" b="1" dirty="0" err="1" smtClean="0">
                <a:solidFill>
                  <a:schemeClr val="tx1"/>
                </a:solidFill>
              </a:rPr>
              <a:t>Rinse</a:t>
            </a:r>
            <a:r>
              <a:rPr lang="lt-LT" altLang="lt-LT" sz="4200" b="1" dirty="0" smtClean="0">
                <a:solidFill>
                  <a:schemeClr val="tx1"/>
                </a:solidFill>
              </a:rPr>
              <a:t> E</a:t>
            </a:r>
            <a:endParaRPr lang="ru-RU" altLang="lt-LT" sz="4200" b="1" dirty="0" smtClean="0">
              <a:solidFill>
                <a:schemeClr val="tx1"/>
              </a:solidFill>
            </a:endParaRPr>
          </a:p>
          <a:p>
            <a:pPr algn="l" eaLnBrk="1" hangingPunct="1"/>
            <a:endParaRPr lang="en-US" altLang="lt-LT" sz="2100" b="1" dirty="0" smtClean="0">
              <a:solidFill>
                <a:schemeClr val="tx1"/>
              </a:solidFill>
              <a:latin typeface="Arial Rounded MT Bold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85750" y="1475657"/>
          <a:ext cx="6357938" cy="2103050"/>
        </p:xfrm>
        <a:graphic>
          <a:graphicData uri="http://schemas.openxmlformats.org/drawingml/2006/table">
            <a:tbl>
              <a:tblPr bandRow="1">
                <a:tableStyleId>{8A107856-5554-42FB-B03E-39F5DBC370BA}</a:tableStyleId>
              </a:tblPr>
              <a:tblGrid>
                <a:gridCol w="2567186"/>
                <a:gridCol w="3790752"/>
              </a:tblGrid>
              <a:tr h="194082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n-lt"/>
                        </a:rPr>
                        <a:t>APRA</a:t>
                      </a:r>
                      <a:r>
                        <a:rPr lang="lt-LT" sz="1200" b="1" dirty="0" smtClean="0">
                          <a:latin typeface="+mn-lt"/>
                        </a:rPr>
                        <a:t>ŠYMAS</a:t>
                      </a:r>
                      <a:r>
                        <a:rPr lang="ru-RU" sz="1200" b="1" dirty="0" smtClean="0">
                          <a:latin typeface="+mn-lt"/>
                        </a:rPr>
                        <a:t>: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 marL="91439" marR="91439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b="1" dirty="0" smtClean="0">
                          <a:latin typeface="+mn-lt"/>
                        </a:rPr>
                        <a:t>Skalavimo priemonė, skirta automatinėms plovimo mašinoms.</a:t>
                      </a:r>
                    </a:p>
                  </a:txBody>
                  <a:tcPr marL="91439" marR="91439" marT="45715" marB="45715">
                    <a:noFill/>
                  </a:tcPr>
                </a:tc>
              </a:tr>
              <a:tr h="194082">
                <a:tc>
                  <a:txBody>
                    <a:bodyPr/>
                    <a:lstStyle/>
                    <a:p>
                      <a:r>
                        <a:rPr lang="lt-LT" sz="1200" b="1" dirty="0" smtClean="0">
                          <a:latin typeface="+mn-lt"/>
                        </a:rPr>
                        <a:t>KONCENTRACIJA</a:t>
                      </a:r>
                      <a:r>
                        <a:rPr lang="ru-RU" sz="1200" b="1" dirty="0" smtClean="0">
                          <a:latin typeface="+mn-lt"/>
                        </a:rPr>
                        <a:t>: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 marL="91439" marR="91439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b="1" dirty="0" smtClean="0">
                          <a:latin typeface="+mn-lt"/>
                        </a:rPr>
                        <a:t>Koncentratas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 marL="91439" marR="91439" marT="45715" marB="45715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lt-LT" sz="1200" b="1" dirty="0" smtClean="0">
                          <a:latin typeface="+mn-lt"/>
                        </a:rPr>
                        <a:t>NAUDOJIMO</a:t>
                      </a:r>
                      <a:r>
                        <a:rPr lang="lt-LT" sz="1200" b="1" baseline="0" dirty="0" smtClean="0">
                          <a:latin typeface="+mn-lt"/>
                        </a:rPr>
                        <a:t> SRITIS</a:t>
                      </a:r>
                      <a:r>
                        <a:rPr lang="ru-RU" sz="1200" b="1" dirty="0" smtClean="0">
                          <a:latin typeface="+mn-lt"/>
                        </a:rPr>
                        <a:t>: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 marL="91439" marR="91439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Indų skalavimas</a:t>
                      </a:r>
                      <a:r>
                        <a:rPr lang="lt-LT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automatinėse plovimo mašinose.</a:t>
                      </a:r>
                      <a:endParaRPr lang="ru-RU" sz="1200" b="1" dirty="0" smtClean="0">
                        <a:latin typeface="+mn-lt"/>
                      </a:endParaRPr>
                    </a:p>
                  </a:txBody>
                  <a:tcPr marL="91439" marR="91439" marT="45715" marB="45715">
                    <a:noFill/>
                  </a:tcPr>
                </a:tc>
              </a:tr>
              <a:tr h="194082">
                <a:tc>
                  <a:txBody>
                    <a:bodyPr/>
                    <a:lstStyle/>
                    <a:p>
                      <a:r>
                        <a:rPr lang="lt-LT" sz="1200" b="1" dirty="0" smtClean="0">
                          <a:latin typeface="+mn-lt"/>
                        </a:rPr>
                        <a:t>NAUDOJIMO</a:t>
                      </a:r>
                      <a:r>
                        <a:rPr lang="lt-LT" sz="1200" b="1" baseline="0" dirty="0" smtClean="0">
                          <a:latin typeface="+mn-lt"/>
                        </a:rPr>
                        <a:t> BŪDAS</a:t>
                      </a:r>
                      <a:r>
                        <a:rPr lang="ru-RU" sz="1200" b="1" dirty="0" smtClean="0">
                          <a:latin typeface="+mn-lt"/>
                        </a:rPr>
                        <a:t>: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 marL="91439" marR="91439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Automatin</a:t>
                      </a:r>
                      <a:r>
                        <a:rPr lang="lt-LT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 </a:t>
                      </a:r>
                      <a:r>
                        <a:rPr lang="en-US" sz="1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</a:t>
                      </a:r>
                      <a:r>
                        <a:rPr lang="lt-LT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ų</a:t>
                      </a:r>
                      <a:r>
                        <a:rPr lang="en-US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plovimo</a:t>
                      </a:r>
                      <a:r>
                        <a:rPr lang="en-US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</a:t>
                      </a:r>
                      <a:r>
                        <a:rPr lang="lt-LT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šinos</a:t>
                      </a:r>
                      <a:endParaRPr lang="ru-RU" sz="1200" b="1" dirty="0" smtClean="0">
                        <a:latin typeface="+mn-lt"/>
                      </a:endParaRPr>
                    </a:p>
                  </a:txBody>
                  <a:tcPr marL="91439" marR="91439" marT="45715" marB="45715">
                    <a:noFill/>
                  </a:tcPr>
                </a:tc>
              </a:tr>
              <a:tr h="270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DARBINIO TIRPALO KONCENTRACIJA</a:t>
                      </a:r>
                      <a:r>
                        <a:rPr lang="ru-RU" sz="12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ru-RU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dirty="0" smtClean="0">
                          <a:latin typeface="+mn-lt"/>
                        </a:rPr>
                        <a:t>0,02 – 0,05 % (2 – 5 ml į 10 l vandens)</a:t>
                      </a:r>
                    </a:p>
                  </a:txBody>
                  <a:tcPr marL="91439" marR="91439" marT="45715" marB="45715">
                    <a:noFill/>
                  </a:tcPr>
                </a:tc>
              </a:tr>
              <a:tr h="194082">
                <a:tc>
                  <a:txBody>
                    <a:bodyPr/>
                    <a:lstStyle/>
                    <a:p>
                      <a:r>
                        <a:rPr lang="lt-LT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VEIKIMO</a:t>
                      </a:r>
                      <a:r>
                        <a:rPr lang="lt-LT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LAIKAS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91439" marR="91439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 – 5 min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 marL="91439" marR="91439" marT="45715" marB="45715">
                    <a:noFill/>
                  </a:tcPr>
                </a:tc>
              </a:tr>
              <a:tr h="194082">
                <a:tc>
                  <a:txBody>
                    <a:bodyPr/>
                    <a:lstStyle/>
                    <a:p>
                      <a:r>
                        <a:rPr lang="lt-LT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TEMPERATŪRA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91439" marR="91439" marT="45715" marB="45715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Nuo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t-LT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r>
                        <a:rPr lang="ru-RU" altLang="lt-LT" sz="1200" b="1" baseline="30000" dirty="0" err="1" smtClean="0">
                          <a:latin typeface="+mn-lt"/>
                        </a:rPr>
                        <a:t>o</a:t>
                      </a:r>
                      <a:r>
                        <a:rPr lang="ru-RU" sz="1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iki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8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ru-RU" altLang="lt-LT" sz="1200" b="1" baseline="30000" dirty="0" smtClean="0">
                          <a:latin typeface="+mn-lt"/>
                        </a:rPr>
                        <a:t>o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</a:t>
                      </a:r>
                      <a:endParaRPr lang="ru-RU" sz="1200" b="1" dirty="0">
                        <a:latin typeface="+mn-lt"/>
                      </a:endParaRPr>
                    </a:p>
                  </a:txBody>
                  <a:tcPr marL="91439" marR="91439" marT="45715" marB="45715">
                    <a:noFill/>
                  </a:tcPr>
                </a:tc>
              </a:tr>
            </a:tbl>
          </a:graphicData>
        </a:graphic>
      </p:graphicFrame>
      <p:sp>
        <p:nvSpPr>
          <p:cNvPr id="2084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lt-LT" altLang="lt-LT">
              <a:latin typeface="Calibri" pitchFamily="34" charset="0"/>
            </a:endParaRPr>
          </a:p>
        </p:txBody>
      </p:sp>
      <p:graphicFrame>
        <p:nvGraphicFramePr>
          <p:cNvPr id="2085" name="Object 7"/>
          <p:cNvGraphicFramePr>
            <a:graphicFrameLocks noChangeAspect="1"/>
          </p:cNvGraphicFramePr>
          <p:nvPr/>
        </p:nvGraphicFramePr>
        <p:xfrm>
          <a:off x="5805264" y="5076056"/>
          <a:ext cx="798959" cy="805684"/>
        </p:xfrm>
        <a:graphic>
          <a:graphicData uri="http://schemas.openxmlformats.org/presentationml/2006/ole">
            <p:oleObj spid="_x0000_s2085" name="Точечный рисунок" r:id="rId4" imgW="3600000" imgH="3619048" progId="PBrush">
              <p:embed/>
            </p:oleObj>
          </a:graphicData>
        </a:graphic>
      </p:graphicFrame>
      <p:sp>
        <p:nvSpPr>
          <p:cNvPr id="2086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lt-LT" altLang="lt-LT">
              <a:latin typeface="Calibri" pitchFamily="34" charset="0"/>
            </a:endParaRPr>
          </a:p>
        </p:txBody>
      </p:sp>
      <p:graphicFrame>
        <p:nvGraphicFramePr>
          <p:cNvPr id="2087" name="Object 9"/>
          <p:cNvGraphicFramePr>
            <a:graphicFrameLocks noChangeAspect="1"/>
          </p:cNvGraphicFramePr>
          <p:nvPr/>
        </p:nvGraphicFramePr>
        <p:xfrm>
          <a:off x="5805264" y="4283968"/>
          <a:ext cx="832296" cy="818763"/>
        </p:xfrm>
        <a:graphic>
          <a:graphicData uri="http://schemas.openxmlformats.org/presentationml/2006/ole">
            <p:oleObj spid="_x0000_s2087" name="Точечный рисунок" r:id="rId5" imgW="3666667" imgH="3629532" progId="PBrush">
              <p:embed/>
            </p:oleObj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56792" y="8604448"/>
          <a:ext cx="3096344" cy="391287"/>
        </p:xfrm>
        <a:graphic>
          <a:graphicData uri="http://schemas.openxmlformats.org/drawingml/2006/table">
            <a:tbl>
              <a:tblPr/>
              <a:tblGrid>
                <a:gridCol w="1152128"/>
                <a:gridCol w="1944216"/>
              </a:tblGrid>
              <a:tr h="3682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lt-LT" sz="800" dirty="0" smtClean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UAB “BS </a:t>
                      </a:r>
                      <a:r>
                        <a:rPr lang="lt-LT" sz="800" dirty="0" err="1" smtClean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Chemical</a:t>
                      </a:r>
                      <a:r>
                        <a:rPr lang="lt-LT" sz="800" dirty="0" smtClean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”</a:t>
                      </a:r>
                      <a: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/>
                      </a:r>
                      <a:b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</a:br>
                      <a: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Briedžio </a:t>
                      </a:r>
                      <a:r>
                        <a:rPr lang="lt-LT" sz="800" dirty="0" smtClean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g. </a:t>
                      </a:r>
                      <a: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13,</a:t>
                      </a:r>
                      <a:b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</a:br>
                      <a: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LT- 97187 </a:t>
                      </a:r>
                      <a:r>
                        <a:rPr lang="lt-LT" sz="800" dirty="0" smtClean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Kretinga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409" marR="4840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lt-LT" sz="800" dirty="0" err="1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Mob</a:t>
                      </a:r>
                      <a: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lt-LT" sz="800" dirty="0" smtClean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tel. </a:t>
                      </a:r>
                      <a: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+370 663 737 48</a:t>
                      </a:r>
                      <a:b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</a:br>
                      <a:r>
                        <a:rPr lang="lt-LT" sz="800" dirty="0" smtClean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El.</a:t>
                      </a:r>
                      <a:r>
                        <a:rPr lang="lt-LT" sz="800" baseline="0" dirty="0" smtClean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 paštas</a:t>
                      </a:r>
                      <a:r>
                        <a:rPr lang="lt-LT" sz="800" dirty="0" smtClean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lt-LT" sz="800" dirty="0" err="1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info@bs-chemical.lt</a:t>
                      </a:r>
                      <a: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/>
                      </a:r>
                      <a:br>
                        <a:rPr lang="lt-LT" sz="800" dirty="0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</a:br>
                      <a:r>
                        <a:rPr lang="lt-LT" sz="800" dirty="0" err="1">
                          <a:solidFill>
                            <a:srgbClr val="767676"/>
                          </a:solidFill>
                          <a:latin typeface="Panton"/>
                          <a:ea typeface="Calibri"/>
                          <a:cs typeface="Times New Roman"/>
                        </a:rPr>
                        <a:t>www.bs-chemical.com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409" marR="48409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41"/>
          <p:cNvGraphicFramePr>
            <a:graphicFrameLocks noChangeAspect="1"/>
          </p:cNvGraphicFramePr>
          <p:nvPr/>
        </p:nvGraphicFramePr>
        <p:xfrm>
          <a:off x="332656" y="8316416"/>
          <a:ext cx="1152525" cy="723900"/>
        </p:xfrm>
        <a:graphic>
          <a:graphicData uri="http://schemas.openxmlformats.org/presentationml/2006/ole">
            <p:oleObj spid="_x0000_s2089" r:id="rId6" imgW="1013040" imgH="636840" progId="">
              <p:embed/>
            </p:oleObj>
          </a:graphicData>
        </a:graphic>
      </p:graphicFrame>
      <p:pic>
        <p:nvPicPr>
          <p:cNvPr id="2090" name="Picture 42" descr="excla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77272" y="8172400"/>
            <a:ext cx="78740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2" descr="27"/>
          <p:cNvPicPr>
            <a:picLocks noChangeAspect="1" noChangeArrowheads="1"/>
          </p:cNvPicPr>
          <p:nvPr/>
        </p:nvPicPr>
        <p:blipFill>
          <a:blip r:embed="rId8" cstate="print"/>
          <a:srcRect b="7346"/>
          <a:stretch>
            <a:fillRect/>
          </a:stretch>
        </p:blipFill>
        <p:spPr bwMode="auto">
          <a:xfrm>
            <a:off x="6093296" y="683568"/>
            <a:ext cx="576064" cy="581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173</Words>
  <Application>Microsoft Office PowerPoint</Application>
  <PresentationFormat>On-screen Show (4:3)</PresentationFormat>
  <Paragraphs>36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Тема Office</vt:lpstr>
      <vt:lpstr>Точечный рисунок</vt:lpstr>
      <vt:lpstr>NAUDOJIMO INSTRUKCIJA</vt:lpstr>
    </vt:vector>
  </TitlesOfParts>
  <Company>pro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Tulpe Rinse E NI</dc:title>
  <dc:creator>Dovilė Metrikaitė</dc:creator>
  <cp:lastModifiedBy>Vartotojas</cp:lastModifiedBy>
  <cp:revision>35</cp:revision>
  <dcterms:created xsi:type="dcterms:W3CDTF">2009-09-03T07:47:21Z</dcterms:created>
  <dcterms:modified xsi:type="dcterms:W3CDTF">2020-02-13T08:18:33Z</dcterms:modified>
</cp:coreProperties>
</file>